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6"/>
  </p:notesMasterIdLst>
  <p:handoutMasterIdLst>
    <p:handoutMasterId r:id="rId27"/>
  </p:handoutMasterIdLst>
  <p:sldIdLst>
    <p:sldId id="257" r:id="rId2"/>
    <p:sldId id="258" r:id="rId3"/>
    <p:sldId id="259" r:id="rId4"/>
    <p:sldId id="260" r:id="rId5"/>
    <p:sldId id="282" r:id="rId6"/>
    <p:sldId id="283" r:id="rId7"/>
    <p:sldId id="286" r:id="rId8"/>
    <p:sldId id="287" r:id="rId9"/>
    <p:sldId id="284" r:id="rId10"/>
    <p:sldId id="261" r:id="rId11"/>
    <p:sldId id="285" r:id="rId12"/>
    <p:sldId id="264" r:id="rId13"/>
    <p:sldId id="265" r:id="rId14"/>
    <p:sldId id="288" r:id="rId15"/>
    <p:sldId id="293" r:id="rId16"/>
    <p:sldId id="289" r:id="rId17"/>
    <p:sldId id="294" r:id="rId18"/>
    <p:sldId id="295" r:id="rId19"/>
    <p:sldId id="296" r:id="rId20"/>
    <p:sldId id="298" r:id="rId21"/>
    <p:sldId id="300" r:id="rId22"/>
    <p:sldId id="299" r:id="rId23"/>
    <p:sldId id="266" r:id="rId24"/>
    <p:sldId id="30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F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263" autoAdjust="0"/>
    <p:restoredTop sz="89880" autoAdjust="0"/>
  </p:normalViewPr>
  <p:slideViewPr>
    <p:cSldViewPr snapToGrid="0">
      <p:cViewPr>
        <p:scale>
          <a:sx n="38" d="100"/>
          <a:sy n="38" d="100"/>
        </p:scale>
        <p:origin x="1344" y="2512"/>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76" d="100"/>
          <a:sy n="76" d="100"/>
        </p:scale>
        <p:origin x="253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1/5/19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TAU - Electrical Engineering Faculty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TAU - Electrical Engineering Faculty</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a:p>
        </p:txBody>
      </p:sp>
      <p:sp>
        <p:nvSpPr>
          <p:cNvPr id="5" name="Footer Placeholder 4">
            <a:extLst>
              <a:ext uri="{FF2B5EF4-FFF2-40B4-BE49-F238E27FC236}">
                <a16:creationId xmlns:a16="http://schemas.microsoft.com/office/drawing/2014/main" id="{97172921-4901-0642-9EFA-7A77659D1AEC}"/>
              </a:ext>
            </a:extLst>
          </p:cNvPr>
          <p:cNvSpPr>
            <a:spLocks noGrp="1"/>
          </p:cNvSpPr>
          <p:nvPr>
            <p:ph type="ftr" sz="quarter" idx="11"/>
          </p:nvPr>
        </p:nvSpPr>
        <p:spPr/>
        <p:txBody>
          <a:bodyPr/>
          <a:lstStyle/>
          <a:p>
            <a:r>
              <a:rPr lang="en-US"/>
              <a:t>TAU - Electrical Engineering Faculty</a:t>
            </a:r>
          </a:p>
        </p:txBody>
      </p:sp>
    </p:spTree>
    <p:extLst>
      <p:ext uri="{BB962C8B-B14F-4D97-AF65-F5344CB8AC3E}">
        <p14:creationId xmlns:p14="http://schemas.microsoft.com/office/powerpoint/2010/main" val="214797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a:p>
        </p:txBody>
      </p:sp>
      <p:sp>
        <p:nvSpPr>
          <p:cNvPr id="5" name="Footer Placeholder 4">
            <a:extLst>
              <a:ext uri="{FF2B5EF4-FFF2-40B4-BE49-F238E27FC236}">
                <a16:creationId xmlns:a16="http://schemas.microsoft.com/office/drawing/2014/main" id="{527EDA25-D9BE-7C45-9170-8389447E9A98}"/>
              </a:ext>
            </a:extLst>
          </p:cNvPr>
          <p:cNvSpPr>
            <a:spLocks noGrp="1"/>
          </p:cNvSpPr>
          <p:nvPr>
            <p:ph type="ftr" sz="quarter" idx="11"/>
          </p:nvPr>
        </p:nvSpPr>
        <p:spPr/>
        <p:txBody>
          <a:bodyPr/>
          <a:lstStyle/>
          <a:p>
            <a:r>
              <a:rPr lang="en-US"/>
              <a:t>TAU - Electrical Engineering Faculty</a:t>
            </a:r>
          </a:p>
        </p:txBody>
      </p:sp>
    </p:spTree>
    <p:extLst>
      <p:ext uri="{BB962C8B-B14F-4D97-AF65-F5344CB8AC3E}">
        <p14:creationId xmlns:p14="http://schemas.microsoft.com/office/powerpoint/2010/main" val="11886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Lesson descriptions should be brief.</a:t>
            </a:r>
          </a:p>
          <a:p>
            <a:endParaRPr lang="en-US"/>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a:p>
        </p:txBody>
      </p:sp>
      <p:sp>
        <p:nvSpPr>
          <p:cNvPr id="5" name="Footer Placeholder 4">
            <a:extLst>
              <a:ext uri="{FF2B5EF4-FFF2-40B4-BE49-F238E27FC236}">
                <a16:creationId xmlns:a16="http://schemas.microsoft.com/office/drawing/2014/main" id="{241B3163-C054-E24E-89CF-E36A075F0A71}"/>
              </a:ext>
            </a:extLst>
          </p:cNvPr>
          <p:cNvSpPr>
            <a:spLocks noGrp="1"/>
          </p:cNvSpPr>
          <p:nvPr>
            <p:ph type="ftr" sz="quarter" idx="11"/>
          </p:nvPr>
        </p:nvSpPr>
        <p:spPr/>
        <p:txBody>
          <a:bodyPr/>
          <a:lstStyle/>
          <a:p>
            <a:r>
              <a:rPr lang="en-US"/>
              <a:t>TAU - Electrical Engineering Faculty</a:t>
            </a:r>
          </a:p>
        </p:txBody>
      </p:sp>
    </p:spTree>
    <p:extLst>
      <p:ext uri="{BB962C8B-B14F-4D97-AF65-F5344CB8AC3E}">
        <p14:creationId xmlns:p14="http://schemas.microsoft.com/office/powerpoint/2010/main" val="95587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 objectives</a:t>
            </a:r>
          </a:p>
          <a:p>
            <a:pPr marL="0" indent="0">
              <a:buFont typeface="Arial" panose="020B0604020202020204" pitchFamily="34" charset="0"/>
              <a:buNone/>
            </a:pPr>
            <a:r>
              <a:rPr lang="en-US" dirty="0"/>
              <a:t>At the end of this lesson, you will be able to:</a:t>
            </a:r>
          </a:p>
          <a:p>
            <a:pPr marL="171450" indent="-171450">
              <a:buFont typeface="Arial" panose="020B0604020202020204" pitchFamily="34" charset="0"/>
              <a:buChar char="•"/>
            </a:pPr>
            <a:r>
              <a:rPr lang="en-US" dirty="0"/>
              <a:t>Save files to the team Web server.</a:t>
            </a:r>
          </a:p>
          <a:p>
            <a:pPr marL="171450" indent="-171450">
              <a:buFont typeface="Arial" panose="020B0604020202020204" pitchFamily="34" charset="0"/>
              <a:buChar char="•"/>
            </a:pPr>
            <a:r>
              <a:rPr lang="en-US" dirty="0"/>
              <a:t>Move files to different locations on the team Web server.</a:t>
            </a:r>
          </a:p>
          <a:p>
            <a:pPr marL="171450" indent="-171450">
              <a:buFont typeface="Arial" panose="020B0604020202020204" pitchFamily="34" charset="0"/>
              <a:buChar char="•"/>
            </a:pPr>
            <a:r>
              <a:rPr lang="en-US" dirty="0"/>
              <a:t>Share files on the team Web server.</a:t>
            </a: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
        <p:nvSpPr>
          <p:cNvPr id="5" name="Footer Placeholder 4">
            <a:extLst>
              <a:ext uri="{FF2B5EF4-FFF2-40B4-BE49-F238E27FC236}">
                <a16:creationId xmlns:a16="http://schemas.microsoft.com/office/drawing/2014/main" id="{82C8A1DC-E25B-2343-9F48-00CF97B8BCBA}"/>
              </a:ext>
            </a:extLst>
          </p:cNvPr>
          <p:cNvSpPr>
            <a:spLocks noGrp="1"/>
          </p:cNvSpPr>
          <p:nvPr>
            <p:ph type="ftr" sz="quarter" idx="11"/>
          </p:nvPr>
        </p:nvSpPr>
        <p:spPr/>
        <p:txBody>
          <a:bodyPr/>
          <a:lstStyle/>
          <a:p>
            <a:r>
              <a:rPr lang="en-US" dirty="0"/>
              <a:t>TAU - Electrical Engineering Faculty</a:t>
            </a:r>
          </a:p>
        </p:txBody>
      </p:sp>
    </p:spTree>
    <p:extLst>
      <p:ext uri="{BB962C8B-B14F-4D97-AF65-F5344CB8AC3E}">
        <p14:creationId xmlns:p14="http://schemas.microsoft.com/office/powerpoint/2010/main" val="306944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 objectives</a:t>
            </a:r>
          </a:p>
          <a:p>
            <a:pPr marL="0" indent="0">
              <a:buFont typeface="Arial" panose="020B0604020202020204" pitchFamily="34" charset="0"/>
              <a:buNone/>
            </a:pPr>
            <a:r>
              <a:rPr lang="en-US" dirty="0"/>
              <a:t>At the end of this lesson, you will be able to:</a:t>
            </a:r>
          </a:p>
          <a:p>
            <a:pPr marL="171450" indent="-171450">
              <a:buFont typeface="Arial" panose="020B0604020202020204" pitchFamily="34" charset="0"/>
              <a:buChar char="•"/>
            </a:pPr>
            <a:r>
              <a:rPr lang="en-US" dirty="0"/>
              <a:t>Save files to the team Web server.</a:t>
            </a:r>
          </a:p>
          <a:p>
            <a:pPr marL="171450" indent="-171450">
              <a:buFont typeface="Arial" panose="020B0604020202020204" pitchFamily="34" charset="0"/>
              <a:buChar char="•"/>
            </a:pPr>
            <a:r>
              <a:rPr lang="en-US" dirty="0"/>
              <a:t>Move files to different locations on the team Web server.</a:t>
            </a:r>
          </a:p>
          <a:p>
            <a:pPr marL="171450" indent="-171450">
              <a:buFont typeface="Arial" panose="020B0604020202020204" pitchFamily="34" charset="0"/>
              <a:buChar char="•"/>
            </a:pPr>
            <a:r>
              <a:rPr lang="en-US" dirty="0"/>
              <a:t>Share files on the team Web server.</a:t>
            </a: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
        <p:nvSpPr>
          <p:cNvPr id="5" name="Footer Placeholder 4">
            <a:extLst>
              <a:ext uri="{FF2B5EF4-FFF2-40B4-BE49-F238E27FC236}">
                <a16:creationId xmlns:a16="http://schemas.microsoft.com/office/drawing/2014/main" id="{82C8A1DC-E25B-2343-9F48-00CF97B8BCBA}"/>
              </a:ext>
            </a:extLst>
          </p:cNvPr>
          <p:cNvSpPr>
            <a:spLocks noGrp="1"/>
          </p:cNvSpPr>
          <p:nvPr>
            <p:ph type="ftr" sz="quarter" idx="11"/>
          </p:nvPr>
        </p:nvSpPr>
        <p:spPr/>
        <p:txBody>
          <a:bodyPr/>
          <a:lstStyle/>
          <a:p>
            <a:r>
              <a:rPr lang="en-US" dirty="0"/>
              <a:t>TAU - Electrical Engineering Faculty</a:t>
            </a:r>
          </a:p>
        </p:txBody>
      </p:sp>
    </p:spTree>
    <p:extLst>
      <p:ext uri="{BB962C8B-B14F-4D97-AF65-F5344CB8AC3E}">
        <p14:creationId xmlns:p14="http://schemas.microsoft.com/office/powerpoint/2010/main" val="3737253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 objectives</a:t>
            </a:r>
          </a:p>
          <a:p>
            <a:pPr marL="0" indent="0">
              <a:buFont typeface="Arial" panose="020B0604020202020204" pitchFamily="34" charset="0"/>
              <a:buNone/>
            </a:pPr>
            <a:r>
              <a:rPr lang="en-US" dirty="0"/>
              <a:t>At the end of this lesson, you will be able to:</a:t>
            </a:r>
          </a:p>
          <a:p>
            <a:pPr marL="171450" indent="-171450">
              <a:buFont typeface="Arial" panose="020B0604020202020204" pitchFamily="34" charset="0"/>
              <a:buChar char="•"/>
            </a:pPr>
            <a:r>
              <a:rPr lang="en-US" dirty="0"/>
              <a:t>Save files to the team Web server.</a:t>
            </a:r>
          </a:p>
          <a:p>
            <a:pPr marL="171450" indent="-171450">
              <a:buFont typeface="Arial" panose="020B0604020202020204" pitchFamily="34" charset="0"/>
              <a:buChar char="•"/>
            </a:pPr>
            <a:r>
              <a:rPr lang="en-US" dirty="0"/>
              <a:t>Move files to different locations on the team Web server.</a:t>
            </a:r>
          </a:p>
          <a:p>
            <a:pPr marL="171450" indent="-171450">
              <a:buFont typeface="Arial" panose="020B0604020202020204" pitchFamily="34" charset="0"/>
              <a:buChar char="•"/>
            </a:pPr>
            <a:r>
              <a:rPr lang="en-US" dirty="0"/>
              <a:t>Share files on the team Web server.</a:t>
            </a: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6</a:t>
            </a:fld>
            <a:endParaRPr lang="en-US" dirty="0"/>
          </a:p>
        </p:txBody>
      </p:sp>
      <p:sp>
        <p:nvSpPr>
          <p:cNvPr id="5" name="Footer Placeholder 4">
            <a:extLst>
              <a:ext uri="{FF2B5EF4-FFF2-40B4-BE49-F238E27FC236}">
                <a16:creationId xmlns:a16="http://schemas.microsoft.com/office/drawing/2014/main" id="{82C8A1DC-E25B-2343-9F48-00CF97B8BCBA}"/>
              </a:ext>
            </a:extLst>
          </p:cNvPr>
          <p:cNvSpPr>
            <a:spLocks noGrp="1"/>
          </p:cNvSpPr>
          <p:nvPr>
            <p:ph type="ftr" sz="quarter" idx="11"/>
          </p:nvPr>
        </p:nvSpPr>
        <p:spPr/>
        <p:txBody>
          <a:bodyPr/>
          <a:lstStyle/>
          <a:p>
            <a:r>
              <a:rPr lang="en-US" dirty="0"/>
              <a:t>TAU - Electrical Engineering Faculty</a:t>
            </a:r>
          </a:p>
        </p:txBody>
      </p:sp>
    </p:spTree>
    <p:extLst>
      <p:ext uri="{BB962C8B-B14F-4D97-AF65-F5344CB8AC3E}">
        <p14:creationId xmlns:p14="http://schemas.microsoft.com/office/powerpoint/2010/main" val="2461914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Add a footer</a:t>
            </a:r>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FB399F9C-69EE-7249-B3AB-A7EFF3E1A0E0}" type="datetime1">
              <a:rPr lang="en-US" smtClean="0"/>
              <a:t>1/5/19</a:t>
            </a:fld>
            <a:endParaRPr lang="en-US"/>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0D3A9857-178B-BD4B-8024-E16FA7AC0E50}" type="datetime1">
              <a:rPr lang="en-US" smtClean="0"/>
              <a:t>1/5/19</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53543673-31CB-0F4E-87E6-637C8F1DCAE7}" type="datetime1">
              <a:rPr lang="en-US" smtClean="0"/>
              <a:t>1/5/19</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03E7A686-89CF-524F-8CDC-F26483BEC2EA}" type="datetime1">
              <a:rPr lang="en-US" smtClean="0"/>
              <a:t>1/5/19</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CD397233-BC8C-AA41-A42A-1BA41E6CC0AF}" type="datetime1">
              <a:rPr lang="en-US" smtClean="0"/>
              <a:t>1/5/19</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ABA6F028-71FB-4540-A2D7-44939B2AFB2A}" type="datetime1">
              <a:rPr lang="en-US" smtClean="0"/>
              <a:t>1/5/19</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8" name="Footer Placeholder 27"/>
          <p:cNvSpPr>
            <a:spLocks noGrp="1"/>
          </p:cNvSpPr>
          <p:nvPr>
            <p:ph type="ftr" sz="quarter" idx="12"/>
          </p:nvPr>
        </p:nvSpPr>
        <p:spPr/>
        <p:txBody>
          <a:bodyPr rtlCol="0"/>
          <a:lstStyle/>
          <a:p>
            <a:r>
              <a:rPr lang="en-US"/>
              <a:t>Add a footer</a:t>
            </a:r>
          </a:p>
        </p:txBody>
      </p:sp>
      <p:sp>
        <p:nvSpPr>
          <p:cNvPr id="26" name="Date Placeholder 25"/>
          <p:cNvSpPr>
            <a:spLocks noGrp="1"/>
          </p:cNvSpPr>
          <p:nvPr>
            <p:ph type="dt" sz="half" idx="10"/>
          </p:nvPr>
        </p:nvSpPr>
        <p:spPr/>
        <p:txBody>
          <a:bodyPr rtlCol="0"/>
          <a:lstStyle/>
          <a:p>
            <a:fld id="{39C1B312-C631-E44B-9661-9FA63839A95D}" type="datetime1">
              <a:rPr lang="en-US" smtClean="0"/>
              <a:t>1/5/19</a:t>
            </a:fld>
            <a:endParaRPr lang="en-US"/>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4" name="Footer Placeholder 3"/>
          <p:cNvSpPr>
            <a:spLocks noGrp="1"/>
          </p:cNvSpPr>
          <p:nvPr>
            <p:ph type="ftr" sz="quarter" idx="11"/>
          </p:nvPr>
        </p:nvSpPr>
        <p:spPr>
          <a:xfrm>
            <a:off x="7010400" y="612648"/>
            <a:ext cx="1767840" cy="457200"/>
          </a:xfrm>
        </p:spPr>
        <p:txBody>
          <a:bodyPr/>
          <a:lstStyle/>
          <a:p>
            <a:r>
              <a:rPr lang="en-US"/>
              <a:t>Add a footer</a:t>
            </a:r>
          </a:p>
        </p:txBody>
      </p:sp>
      <p:sp>
        <p:nvSpPr>
          <p:cNvPr id="3" name="Date Placeholder 2"/>
          <p:cNvSpPr>
            <a:spLocks noGrp="1"/>
          </p:cNvSpPr>
          <p:nvPr>
            <p:ph type="dt" sz="half" idx="10"/>
          </p:nvPr>
        </p:nvSpPr>
        <p:spPr>
          <a:xfrm>
            <a:off x="8778240" y="612648"/>
            <a:ext cx="1276352" cy="457200"/>
          </a:xfrm>
        </p:spPr>
        <p:txBody>
          <a:bodyPr/>
          <a:lstStyle/>
          <a:p>
            <a:fld id="{7FD6D1C9-3E35-EE49-A89C-3F4944DECCE4}" type="datetime1">
              <a:rPr lang="en-US" smtClean="0"/>
              <a:t>1/5/19</a:t>
            </a:fld>
            <a:endParaRPr lang="en-US"/>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73C0AD9B-7005-9448-9FFE-5275A7555C55}" type="datetime1">
              <a:rPr lang="en-US" smtClean="0"/>
              <a:t>1/5/19</a:t>
            </a:fld>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76A82079-14FC-634E-8587-F72203E7AE6A}" type="datetime1">
              <a:rPr lang="en-US" smtClean="0"/>
              <a:t>1/5/19</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88B417DB-CAFD-6F4F-B516-B83C5AF1E84B}" type="datetime1">
              <a:rPr lang="en-US" smtClean="0"/>
              <a:t>1/5/19</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Add a footer</a:t>
            </a:r>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C5ED2A73-0C78-804E-9CC7-E4FB59DF1B3C}" type="datetime1">
              <a:rPr lang="en-US" smtClean="0"/>
              <a:t>1/5/19</a:t>
            </a:fld>
            <a:endParaRPr lang="en-US"/>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tiff"/><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tiff"/><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Ultrasound localization system</a:t>
            </a:r>
          </a:p>
        </p:txBody>
      </p:sp>
      <p:sp>
        <p:nvSpPr>
          <p:cNvPr id="3" name="Subtitle 2"/>
          <p:cNvSpPr>
            <a:spLocks noGrp="1"/>
          </p:cNvSpPr>
          <p:nvPr>
            <p:ph type="subTitle" idx="1"/>
          </p:nvPr>
        </p:nvSpPr>
        <p:spPr>
          <a:xfrm>
            <a:off x="609600" y="3859034"/>
            <a:ext cx="6604000" cy="1752600"/>
          </a:xfrm>
        </p:spPr>
        <p:txBody>
          <a:bodyPr/>
          <a:lstStyle/>
          <a:p>
            <a:r>
              <a:rPr lang="en-US" dirty="0"/>
              <a:t>Project number: 17-2-1-1488</a:t>
            </a:r>
          </a:p>
          <a:p>
            <a:r>
              <a:rPr lang="en-US" dirty="0"/>
              <a:t>Roi Toledano 203700505 </a:t>
            </a:r>
          </a:p>
          <a:p>
            <a:r>
              <a:rPr lang="en-US" dirty="0" err="1"/>
              <a:t>Yareden</a:t>
            </a:r>
            <a:r>
              <a:rPr lang="en-US"/>
              <a:t> Avraham </a:t>
            </a:r>
            <a:r>
              <a:rPr lang="he-IL"/>
              <a:t>302249925</a:t>
            </a:r>
            <a:endParaRPr lang="en-US"/>
          </a:p>
        </p:txBody>
      </p:sp>
      <p:pic>
        <p:nvPicPr>
          <p:cNvPr id="6" name="Picture 5">
            <a:extLst>
              <a:ext uri="{FF2B5EF4-FFF2-40B4-BE49-F238E27FC236}">
                <a16:creationId xmlns:a16="http://schemas.microsoft.com/office/drawing/2014/main" id="{CCE09761-AE45-AF48-A12F-A205E8D7673F}"/>
              </a:ext>
            </a:extLst>
          </p:cNvPr>
          <p:cNvPicPr>
            <a:picLocks noChangeAspect="1"/>
          </p:cNvPicPr>
          <p:nvPr/>
        </p:nvPicPr>
        <p:blipFill>
          <a:blip r:embed="rId3"/>
          <a:stretch>
            <a:fillRect/>
          </a:stretch>
        </p:blipFill>
        <p:spPr>
          <a:xfrm>
            <a:off x="10624295" y="5836454"/>
            <a:ext cx="1262905" cy="729716"/>
          </a:xfrm>
          <a:prstGeom prst="rect">
            <a:avLst/>
          </a:prstGeom>
        </p:spPr>
      </p:pic>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923544"/>
            <a:ext cx="10972800" cy="1066800"/>
          </a:xfrm>
        </p:spPr>
        <p:txBody>
          <a:bodyPr/>
          <a:lstStyle/>
          <a:p>
            <a:r>
              <a:rPr lang="en-US" dirty="0"/>
              <a:t>Suggested Algorithms</a:t>
            </a:r>
          </a:p>
        </p:txBody>
      </p:sp>
      <mc:AlternateContent xmlns:mc="http://schemas.openxmlformats.org/markup-compatibility/2006">
        <mc:Choice xmlns:a14="http://schemas.microsoft.com/office/drawing/2010/main" Requires="a14">
          <p:sp>
            <p:nvSpPr>
              <p:cNvPr id="6" name="Text Placeholder 5"/>
              <p:cNvSpPr>
                <a:spLocks noGrp="1"/>
              </p:cNvSpPr>
              <p:nvPr>
                <p:ph sz="half" idx="1"/>
              </p:nvPr>
            </p:nvSpPr>
            <p:spPr>
              <a:xfrm>
                <a:off x="609600" y="1911097"/>
                <a:ext cx="5925312" cy="4341875"/>
              </a:xfrm>
            </p:spPr>
            <p:txBody>
              <a:bodyPr>
                <a:normAutofit lnSpcReduction="10000"/>
              </a:bodyPr>
              <a:lstStyle/>
              <a:p>
                <a:pPr marL="109728" indent="0">
                  <a:spcBef>
                    <a:spcPts val="0"/>
                  </a:spcBef>
                  <a:buNone/>
                </a:pPr>
                <a:r>
                  <a:rPr lang="en-US" sz="2800" u="sng" dirty="0"/>
                  <a:t>Room TDOA </a:t>
                </a:r>
                <a:r>
                  <a:rPr lang="en-US" sz="2800" u="sng" dirty="0" err="1"/>
                  <a:t>LuT</a:t>
                </a:r>
                <a:r>
                  <a:rPr lang="en-US" sz="2800" u="sng" dirty="0"/>
                  <a:t> Algorithm</a:t>
                </a:r>
                <a:endParaRPr lang="en-US" u="sng" dirty="0"/>
              </a:p>
              <a:p>
                <a:pPr>
                  <a:spcBef>
                    <a:spcPts val="0"/>
                  </a:spcBef>
                </a:pPr>
                <a:endParaRPr lang="en-US" dirty="0"/>
              </a:p>
              <a:p>
                <a:pPr>
                  <a:spcBef>
                    <a:spcPts val="0"/>
                  </a:spcBef>
                </a:pPr>
                <a:r>
                  <a:rPr lang="en-US" dirty="0"/>
                  <a:t>Quantize the room to 3D location matrix. </a:t>
                </a:r>
              </a:p>
              <a:p>
                <a:pPr>
                  <a:spcBef>
                    <a:spcPts val="0"/>
                  </a:spcBef>
                </a:pPr>
                <a:r>
                  <a:rPr lang="en-US" dirty="0"/>
                  <a:t>Generate expected TDOA vectors for each cell in the room matrix .</a:t>
                </a:r>
              </a:p>
              <a:p>
                <a:pPr>
                  <a:spcBef>
                    <a:spcPts val="0"/>
                  </a:spcBef>
                </a:pPr>
                <a:r>
                  <a:rPr lang="en-US" dirty="0"/>
                  <a:t>Filtering outliers results with Gaussian model based on TDOA samples.(if needed)</a:t>
                </a:r>
              </a:p>
              <a:p>
                <a:pPr>
                  <a:spcBef>
                    <a:spcPts val="0"/>
                  </a:spcBef>
                </a:pPr>
                <a:r>
                  <a:rPr lang="en-US" dirty="0"/>
                  <a:t>For Each time stamp TDOA vector:</a:t>
                </a:r>
              </a:p>
              <a:p>
                <a:pPr lvl="1">
                  <a:spcBef>
                    <a:spcPts val="0"/>
                  </a:spcBef>
                </a:pPr>
                <a:r>
                  <a:rPr lang="en-US" dirty="0"/>
                  <a:t>Calculate Euclidean distance from all expected value.</a:t>
                </a:r>
              </a:p>
              <a:p>
                <a:pPr lvl="1">
                  <a:spcBef>
                    <a:spcPts val="0"/>
                  </a:spcBef>
                </a:pPr>
                <a:r>
                  <a:rPr lang="en-US" dirty="0"/>
                  <a:t>Find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4</m:t>
                                </m:r>
                              </m:sup>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𝐸𝑢𝑐𝑙𝑖𝑑𝑒𝑎𝑛</m:t>
                                    </m:r>
                                  </m:sub>
                                </m:sSub>
                                <m:d>
                                  <m:dPr>
                                    <m:ctrlPr>
                                      <a:rPr lang="en-US" i="1">
                                        <a:latin typeface="Cambria Math" panose="02040503050406030204" pitchFamily="18" charset="0"/>
                                      </a:rPr>
                                    </m:ctrlPr>
                                  </m:dPr>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𝑇𝐷𝑂</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d>
                                <m:r>
                                  <m:rPr>
                                    <m:nor/>
                                  </m:rPr>
                                  <a:rPr lang="en-US" dirty="0"/>
                                  <m:t> </m:t>
                                </m:r>
                              </m:e>
                            </m:nary>
                          </m:e>
                        </m:d>
                      </m:e>
                    </m:func>
                  </m:oMath>
                </a14:m>
                <a:endParaRPr lang="en-US" dirty="0"/>
              </a:p>
              <a:p>
                <a:pPr>
                  <a:spcBef>
                    <a:spcPts val="0"/>
                  </a:spcBef>
                </a:pPr>
                <a:r>
                  <a:rPr lang="en-US" dirty="0"/>
                  <a:t>Convert (</a:t>
                </a:r>
                <a:r>
                  <a:rPr lang="en-US" dirty="0" err="1"/>
                  <a:t>j,k,l</a:t>
                </a:r>
                <a:r>
                  <a:rPr lang="en-US" dirty="0"/>
                  <a:t>) to 3D location (</a:t>
                </a:r>
                <a:r>
                  <a:rPr lang="en-US" dirty="0" err="1"/>
                  <a:t>x,y,z</a:t>
                </a:r>
                <a:r>
                  <a:rPr lang="en-US" dirty="0"/>
                  <a:t>)</a:t>
                </a:r>
              </a:p>
              <a:p>
                <a:pPr>
                  <a:spcBef>
                    <a:spcPts val="0"/>
                  </a:spcBef>
                </a:pPr>
                <a:r>
                  <a:rPr lang="en-US" dirty="0"/>
                  <a:t>Filtering outliers results with Gaussian model based on 3D location samples.(if needed)</a:t>
                </a:r>
              </a:p>
              <a:p>
                <a:pPr>
                  <a:spcBef>
                    <a:spcPts val="0"/>
                  </a:spcBef>
                </a:pPr>
                <a:endParaRPr lang="en-US" dirty="0"/>
              </a:p>
              <a:p>
                <a:pPr marL="109728" indent="0">
                  <a:spcBef>
                    <a:spcPts val="0"/>
                  </a:spcBef>
                  <a:buNone/>
                </a:pPr>
                <a:endParaRPr lang="en-US" dirty="0"/>
              </a:p>
              <a:p>
                <a:pPr>
                  <a:spcBef>
                    <a:spcPts val="0"/>
                  </a:spcBef>
                </a:pPr>
                <a:endParaRPr lang="en-US" dirty="0"/>
              </a:p>
              <a:p>
                <a:pPr marL="566928" indent="-457200">
                  <a:spcBef>
                    <a:spcPts val="0"/>
                  </a:spcBef>
                  <a:buFont typeface="+mj-lt"/>
                  <a:buAutoNum type="arabicPeriod"/>
                </a:pPr>
                <a:endParaRPr lang="en-US" dirty="0"/>
              </a:p>
              <a:p>
                <a:pPr marL="109728" indent="0">
                  <a:spcBef>
                    <a:spcPts val="0"/>
                  </a:spcBef>
                  <a:buNone/>
                </a:pPr>
                <a:endParaRPr lang="en-US" dirty="0"/>
              </a:p>
            </p:txBody>
          </p:sp>
        </mc:Choice>
        <mc:Fallback>
          <p:sp>
            <p:nvSpPr>
              <p:cNvPr id="6" name="Text Placeholder 5"/>
              <p:cNvSpPr>
                <a:spLocks noGrp="1" noRot="1" noChangeAspect="1" noMove="1" noResize="1" noEditPoints="1" noAdjustHandles="1" noChangeArrowheads="1" noChangeShapeType="1" noTextEdit="1"/>
              </p:cNvSpPr>
              <p:nvPr>
                <p:ph sz="half" idx="1"/>
              </p:nvPr>
            </p:nvSpPr>
            <p:spPr>
              <a:xfrm>
                <a:off x="609600" y="1911097"/>
                <a:ext cx="5925312" cy="4341875"/>
              </a:xfrm>
              <a:blipFill>
                <a:blip r:embed="rId2"/>
                <a:stretch>
                  <a:fillRect l="-428" t="-2041" r="-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AE59A08-94DC-8042-90C7-2915AD974F9E}"/>
              </a:ext>
            </a:extLst>
          </p:cNvPr>
          <p:cNvPicPr>
            <a:picLocks noChangeAspect="1"/>
          </p:cNvPicPr>
          <p:nvPr/>
        </p:nvPicPr>
        <p:blipFill>
          <a:blip r:embed="rId3"/>
          <a:stretch>
            <a:fillRect/>
          </a:stretch>
        </p:blipFill>
        <p:spPr>
          <a:xfrm>
            <a:off x="10624295" y="5836454"/>
            <a:ext cx="1262905" cy="729716"/>
          </a:xfrm>
          <a:prstGeom prst="rect">
            <a:avLst/>
          </a:prstGeom>
        </p:spPr>
      </p:pic>
      <p:pic>
        <p:nvPicPr>
          <p:cNvPr id="8" name="Picture 7">
            <a:extLst>
              <a:ext uri="{FF2B5EF4-FFF2-40B4-BE49-F238E27FC236}">
                <a16:creationId xmlns:a16="http://schemas.microsoft.com/office/drawing/2014/main" id="{ECFAB22E-89CF-0141-8CF2-0CF40E8095B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534912" y="1990344"/>
            <a:ext cx="5547360" cy="3447288"/>
          </a:xfrm>
          <a:prstGeom prst="rect">
            <a:avLst/>
          </a:prstGeom>
        </p:spPr>
      </p:pic>
    </p:spTree>
    <p:extLst>
      <p:ext uri="{BB962C8B-B14F-4D97-AF65-F5344CB8AC3E}">
        <p14:creationId xmlns:p14="http://schemas.microsoft.com/office/powerpoint/2010/main" val="423703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923544"/>
            <a:ext cx="10972800" cy="1066800"/>
          </a:xfrm>
        </p:spPr>
        <p:txBody>
          <a:bodyPr/>
          <a:lstStyle/>
          <a:p>
            <a:r>
              <a:rPr lang="en-US" dirty="0"/>
              <a:t>Suggested Algorithms</a:t>
            </a:r>
          </a:p>
        </p:txBody>
      </p:sp>
      <p:sp>
        <p:nvSpPr>
          <p:cNvPr id="6" name="Text Placeholder 5"/>
          <p:cNvSpPr>
            <a:spLocks noGrp="1"/>
          </p:cNvSpPr>
          <p:nvPr>
            <p:ph sz="half" idx="1"/>
          </p:nvPr>
        </p:nvSpPr>
        <p:spPr>
          <a:xfrm>
            <a:off x="609600" y="1911097"/>
            <a:ext cx="5925312" cy="4341875"/>
          </a:xfrm>
        </p:spPr>
        <p:txBody>
          <a:bodyPr>
            <a:normAutofit/>
          </a:bodyPr>
          <a:lstStyle/>
          <a:p>
            <a:pPr marL="109728" indent="0">
              <a:spcBef>
                <a:spcPts val="0"/>
              </a:spcBef>
              <a:buNone/>
            </a:pPr>
            <a:r>
              <a:rPr lang="en-US" sz="2800" u="sng" dirty="0"/>
              <a:t>Chan’s TDOA Algorithm</a:t>
            </a:r>
            <a:endParaRPr lang="en-US" u="sng" dirty="0"/>
          </a:p>
          <a:p>
            <a:pPr>
              <a:spcBef>
                <a:spcPts val="0"/>
              </a:spcBef>
            </a:pPr>
            <a:endParaRPr lang="en-US" dirty="0"/>
          </a:p>
          <a:p>
            <a:pPr>
              <a:spcBef>
                <a:spcPts val="0"/>
              </a:spcBef>
            </a:pPr>
            <a:r>
              <a:rPr lang="en-US" dirty="0"/>
              <a:t>Define room convex. </a:t>
            </a:r>
          </a:p>
          <a:p>
            <a:pPr>
              <a:spcBef>
                <a:spcPts val="0"/>
              </a:spcBef>
            </a:pPr>
            <a:r>
              <a:rPr lang="en-US" dirty="0"/>
              <a:t>For Each time stamp TDOA vector:</a:t>
            </a:r>
          </a:p>
          <a:p>
            <a:pPr lvl="1">
              <a:spcBef>
                <a:spcPts val="0"/>
              </a:spcBef>
            </a:pPr>
            <a:r>
              <a:rPr lang="en-US" dirty="0"/>
              <a:t>Generate DDOA matrix</a:t>
            </a:r>
          </a:p>
          <a:p>
            <a:pPr lvl="1">
              <a:spcBef>
                <a:spcPts val="0"/>
              </a:spcBef>
            </a:pPr>
            <a:r>
              <a:rPr lang="en-US" dirty="0"/>
              <a:t>For each speaker Build hyperboloid of all optional locations of the microphone relative to this speaker.</a:t>
            </a:r>
          </a:p>
          <a:p>
            <a:pPr lvl="1">
              <a:spcBef>
                <a:spcPts val="0"/>
              </a:spcBef>
            </a:pPr>
            <a:r>
              <a:rPr lang="en-US" dirty="0"/>
              <a:t>Find intersection of the hyperboloids by solving linear equations system.</a:t>
            </a:r>
          </a:p>
          <a:p>
            <a:pPr lvl="1">
              <a:spcBef>
                <a:spcPts val="0"/>
              </a:spcBef>
            </a:pPr>
            <a:r>
              <a:rPr lang="en-US" dirty="0"/>
              <a:t>Define the middle of the intersection volume as the location.</a:t>
            </a:r>
          </a:p>
          <a:p>
            <a:pPr>
              <a:spcBef>
                <a:spcPts val="0"/>
              </a:spcBef>
            </a:pPr>
            <a:r>
              <a:rPr lang="en-US" dirty="0"/>
              <a:t>Filtering outliers results with Gaussian model based on 3D location samples.(if needed)</a:t>
            </a:r>
          </a:p>
          <a:p>
            <a:pPr>
              <a:spcBef>
                <a:spcPts val="0"/>
              </a:spcBef>
            </a:pPr>
            <a:endParaRPr lang="en-US" dirty="0"/>
          </a:p>
          <a:p>
            <a:pPr marL="109728" indent="0">
              <a:spcBef>
                <a:spcPts val="0"/>
              </a:spcBef>
              <a:buNone/>
            </a:pPr>
            <a:endParaRPr lang="en-US" dirty="0"/>
          </a:p>
          <a:p>
            <a:pPr>
              <a:spcBef>
                <a:spcPts val="0"/>
              </a:spcBef>
            </a:pPr>
            <a:endParaRPr lang="en-US" dirty="0"/>
          </a:p>
          <a:p>
            <a:pPr marL="566928" indent="-457200">
              <a:spcBef>
                <a:spcPts val="0"/>
              </a:spcBef>
              <a:buFont typeface="+mj-lt"/>
              <a:buAutoNum type="arabicPeriod"/>
            </a:pPr>
            <a:endParaRPr lang="en-US" dirty="0"/>
          </a:p>
          <a:p>
            <a:pPr marL="109728" indent="0">
              <a:spcBef>
                <a:spcPts val="0"/>
              </a:spcBef>
              <a:buNone/>
            </a:pPr>
            <a:endParaRPr lang="en-US" dirty="0"/>
          </a:p>
        </p:txBody>
      </p:sp>
      <p:pic>
        <p:nvPicPr>
          <p:cNvPr id="7" name="Picture 6">
            <a:extLst>
              <a:ext uri="{FF2B5EF4-FFF2-40B4-BE49-F238E27FC236}">
                <a16:creationId xmlns:a16="http://schemas.microsoft.com/office/drawing/2014/main" id="{3AE59A08-94DC-8042-90C7-2915AD974F9E}"/>
              </a:ext>
            </a:extLst>
          </p:cNvPr>
          <p:cNvPicPr>
            <a:picLocks noChangeAspect="1"/>
          </p:cNvPicPr>
          <p:nvPr/>
        </p:nvPicPr>
        <p:blipFill>
          <a:blip r:embed="rId2"/>
          <a:stretch>
            <a:fillRect/>
          </a:stretch>
        </p:blipFill>
        <p:spPr>
          <a:xfrm>
            <a:off x="10624295" y="5836454"/>
            <a:ext cx="1262905" cy="729716"/>
          </a:xfrm>
          <a:prstGeom prst="rect">
            <a:avLst/>
          </a:prstGeom>
        </p:spPr>
      </p:pic>
      <p:pic>
        <p:nvPicPr>
          <p:cNvPr id="10" name="Picture 9">
            <a:extLst>
              <a:ext uri="{FF2B5EF4-FFF2-40B4-BE49-F238E27FC236}">
                <a16:creationId xmlns:a16="http://schemas.microsoft.com/office/drawing/2014/main" id="{CFCA5016-9BC3-1C44-A39D-B499CE4F185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20675" y="2411941"/>
            <a:ext cx="5666105" cy="3002915"/>
          </a:xfrm>
          <a:prstGeom prst="rect">
            <a:avLst/>
          </a:prstGeom>
        </p:spPr>
      </p:pic>
    </p:spTree>
    <p:extLst>
      <p:ext uri="{BB962C8B-B14F-4D97-AF65-F5344CB8AC3E}">
        <p14:creationId xmlns:p14="http://schemas.microsoft.com/office/powerpoint/2010/main" val="157438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6713"/>
            <a:ext cx="10972800" cy="1066800"/>
          </a:xfrm>
        </p:spPr>
        <p:txBody>
          <a:bodyPr/>
          <a:lstStyle/>
          <a:p>
            <a:r>
              <a:rPr lang="en-US" dirty="0"/>
              <a:t>Difficulties</a:t>
            </a:r>
          </a:p>
        </p:txBody>
      </p:sp>
      <p:sp>
        <p:nvSpPr>
          <p:cNvPr id="4" name="Text Placeholder 3"/>
          <p:cNvSpPr>
            <a:spLocks noGrp="1"/>
          </p:cNvSpPr>
          <p:nvPr>
            <p:ph sz="half" idx="1"/>
          </p:nvPr>
        </p:nvSpPr>
        <p:spPr>
          <a:xfrm>
            <a:off x="711348" y="1913513"/>
            <a:ext cx="10279037" cy="4279057"/>
          </a:xfrm>
        </p:spPr>
        <p:txBody>
          <a:bodyPr>
            <a:normAutofit/>
          </a:bodyPr>
          <a:lstStyle/>
          <a:p>
            <a:r>
              <a:rPr lang="en-US" sz="2800" dirty="0"/>
              <a:t>Define the locations of the speakers to avoid bad ambiguity function values. </a:t>
            </a:r>
          </a:p>
          <a:p>
            <a:r>
              <a:rPr lang="en-US" sz="2800" dirty="0"/>
              <a:t>Define the global way to choose the </a:t>
            </a:r>
            <a:r>
              <a:rPr lang="en-US" sz="2800" dirty="0" err="1"/>
              <a:t>ToA</a:t>
            </a:r>
            <a:r>
              <a:rPr lang="en-US" sz="2800" dirty="0"/>
              <a:t>.</a:t>
            </a:r>
          </a:p>
          <a:p>
            <a:r>
              <a:rPr lang="en-US" sz="2800" dirty="0"/>
              <a:t>Avoid from Chan’s algorithm divergence.</a:t>
            </a:r>
          </a:p>
          <a:p>
            <a:r>
              <a:rPr lang="en-US" sz="2800" dirty="0"/>
              <a:t>Errors in Z axis.</a:t>
            </a:r>
          </a:p>
          <a:p>
            <a:r>
              <a:rPr lang="en-US" sz="2800" dirty="0"/>
              <a:t>Immunity to interferers.</a:t>
            </a:r>
          </a:p>
          <a:p>
            <a:r>
              <a:rPr lang="en-US" sz="2800" dirty="0"/>
              <a:t>Voice speed as function of temperature.</a:t>
            </a:r>
          </a:p>
          <a:p>
            <a:r>
              <a:rPr lang="en-US" sz="2800" dirty="0" err="1"/>
              <a:t>Humam</a:t>
            </a:r>
            <a:r>
              <a:rPr lang="en-US" sz="2800" dirty="0"/>
              <a:t> errors.</a:t>
            </a:r>
          </a:p>
          <a:p>
            <a:r>
              <a:rPr lang="en-US" sz="2800" dirty="0"/>
              <a:t>Running time</a:t>
            </a:r>
          </a:p>
          <a:p>
            <a:pPr marL="109728" indent="0">
              <a:buNone/>
            </a:pPr>
            <a:endParaRPr lang="en-US" sz="2800" dirty="0"/>
          </a:p>
          <a:p>
            <a:endParaRPr lang="en-US" dirty="0"/>
          </a:p>
        </p:txBody>
      </p:sp>
    </p:spTree>
    <p:extLst>
      <p:ext uri="{BB962C8B-B14F-4D97-AF65-F5344CB8AC3E}">
        <p14:creationId xmlns:p14="http://schemas.microsoft.com/office/powerpoint/2010/main" val="41199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p:graphicFrame>
        <p:nvGraphicFramePr>
          <p:cNvPr id="9" name="Table 8">
            <a:extLst>
              <a:ext uri="{FF2B5EF4-FFF2-40B4-BE49-F238E27FC236}">
                <a16:creationId xmlns:a16="http://schemas.microsoft.com/office/drawing/2014/main" id="{1EF3998C-6172-1144-8BBC-030224C01E75}"/>
              </a:ext>
            </a:extLst>
          </p:cNvPr>
          <p:cNvGraphicFramePr>
            <a:graphicFrameLocks noGrp="1"/>
          </p:cNvGraphicFramePr>
          <p:nvPr>
            <p:extLst>
              <p:ext uri="{D42A27DB-BD31-4B8C-83A1-F6EECF244321}">
                <p14:modId xmlns:p14="http://schemas.microsoft.com/office/powerpoint/2010/main" val="3250431045"/>
              </p:ext>
            </p:extLst>
          </p:nvPr>
        </p:nvGraphicFramePr>
        <p:xfrm>
          <a:off x="2445025" y="1608169"/>
          <a:ext cx="7166113" cy="4754880"/>
        </p:xfrm>
        <a:graphic>
          <a:graphicData uri="http://schemas.openxmlformats.org/drawingml/2006/table">
            <a:tbl>
              <a:tblPr firstRow="1" firstCol="1" bandRow="1">
                <a:tableStyleId>{3B4B98B0-60AC-42C2-AFA5-B58CD77FA1E5}</a:tableStyleId>
              </a:tblPr>
              <a:tblGrid>
                <a:gridCol w="2621797">
                  <a:extLst>
                    <a:ext uri="{9D8B030D-6E8A-4147-A177-3AD203B41FA5}">
                      <a16:colId xmlns:a16="http://schemas.microsoft.com/office/drawing/2014/main" val="681810048"/>
                    </a:ext>
                  </a:extLst>
                </a:gridCol>
                <a:gridCol w="2659201">
                  <a:extLst>
                    <a:ext uri="{9D8B030D-6E8A-4147-A177-3AD203B41FA5}">
                      <a16:colId xmlns:a16="http://schemas.microsoft.com/office/drawing/2014/main" val="3750215414"/>
                    </a:ext>
                  </a:extLst>
                </a:gridCol>
                <a:gridCol w="1885115">
                  <a:extLst>
                    <a:ext uri="{9D8B030D-6E8A-4147-A177-3AD203B41FA5}">
                      <a16:colId xmlns:a16="http://schemas.microsoft.com/office/drawing/2014/main" val="1502136474"/>
                    </a:ext>
                  </a:extLst>
                </a:gridCol>
              </a:tblGrid>
              <a:tr h="203200">
                <a:tc gridSpan="3">
                  <a:txBody>
                    <a:bodyPr/>
                    <a:lstStyle/>
                    <a:p>
                      <a:pPr algn="ctr">
                        <a:spcAft>
                          <a:spcPts val="0"/>
                        </a:spcAft>
                      </a:pPr>
                      <a:r>
                        <a:rPr lang="en-US" sz="2400" dirty="0">
                          <a:effectLst/>
                        </a:rPr>
                        <a:t>Test results comparison with Simulation</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75526841"/>
                  </a:ext>
                </a:extLst>
              </a:tr>
              <a:tr h="203200">
                <a:tc gridSpan="2">
                  <a:txBody>
                    <a:bodyPr/>
                    <a:lstStyle/>
                    <a:p>
                      <a:pPr algn="ctr">
                        <a:spcAft>
                          <a:spcPts val="0"/>
                        </a:spcAft>
                      </a:pPr>
                      <a:r>
                        <a:rPr lang="en-US" sz="2400" dirty="0">
                          <a:effectLst/>
                        </a:rPr>
                        <a:t>Algorithm</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US"/>
                    </a:p>
                  </a:txBody>
                  <a:tcPr/>
                </a:tc>
                <a:tc>
                  <a:txBody>
                    <a:bodyPr/>
                    <a:lstStyle/>
                    <a:p>
                      <a:pPr>
                        <a:spcAft>
                          <a:spcPts val="0"/>
                        </a:spcAft>
                      </a:pPr>
                      <a:r>
                        <a:rPr lang="en-US" sz="2400">
                          <a:effectLst/>
                        </a:rPr>
                        <a:t>Average Error [m]</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35800011"/>
                  </a:ext>
                </a:extLst>
              </a:tr>
              <a:tr h="0">
                <a:tc rowSpan="4">
                  <a:txBody>
                    <a:bodyPr/>
                    <a:lstStyle/>
                    <a:p>
                      <a:pPr algn="ctr">
                        <a:spcAft>
                          <a:spcPts val="0"/>
                        </a:spcAft>
                      </a:pPr>
                      <a:r>
                        <a:rPr lang="en-US" sz="2400" dirty="0">
                          <a:effectLst/>
                        </a:rPr>
                        <a:t> </a:t>
                      </a:r>
                    </a:p>
                    <a:p>
                      <a:pPr algn="ctr">
                        <a:spcAft>
                          <a:spcPts val="0"/>
                        </a:spcAft>
                      </a:pPr>
                      <a:r>
                        <a:rPr lang="en-US" sz="2400" dirty="0">
                          <a:effectLst/>
                        </a:rPr>
                        <a:t> </a:t>
                      </a:r>
                    </a:p>
                    <a:p>
                      <a:pPr algn="ctr">
                        <a:spcAft>
                          <a:spcPts val="0"/>
                        </a:spcAft>
                      </a:pPr>
                      <a:r>
                        <a:rPr lang="en-US" sz="2400" dirty="0" err="1">
                          <a:effectLst/>
                        </a:rPr>
                        <a:t>LuT</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dirty="0">
                          <a:effectLst/>
                        </a:rPr>
                        <a:t>2D (3D with constant Z)</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a:effectLst/>
                        </a:rPr>
                        <a:t>0.048</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13959237"/>
                  </a:ext>
                </a:extLst>
              </a:tr>
              <a:tr h="203200">
                <a:tc vMerge="1">
                  <a:txBody>
                    <a:bodyPr/>
                    <a:lstStyle/>
                    <a:p>
                      <a:endParaRPr lang="en-US"/>
                    </a:p>
                  </a:txBody>
                  <a:tcPr/>
                </a:tc>
                <a:tc>
                  <a:txBody>
                    <a:bodyPr/>
                    <a:lstStyle/>
                    <a:p>
                      <a:pPr algn="ctr">
                        <a:spcAft>
                          <a:spcPts val="0"/>
                        </a:spcAft>
                      </a:pPr>
                      <a:r>
                        <a:rPr lang="en-US" sz="2400" dirty="0">
                          <a:effectLst/>
                        </a:rPr>
                        <a:t>3D</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a:effectLst/>
                        </a:rPr>
                        <a:t>0.375</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80710175"/>
                  </a:ext>
                </a:extLst>
              </a:tr>
              <a:tr h="203200">
                <a:tc vMerge="1">
                  <a:txBody>
                    <a:bodyPr/>
                    <a:lstStyle/>
                    <a:p>
                      <a:endParaRPr lang="en-US"/>
                    </a:p>
                  </a:txBody>
                  <a:tcPr/>
                </a:tc>
                <a:tc>
                  <a:txBody>
                    <a:bodyPr/>
                    <a:lstStyle/>
                    <a:p>
                      <a:pPr algn="ctr">
                        <a:spcAft>
                          <a:spcPts val="0"/>
                        </a:spcAft>
                      </a:pPr>
                      <a:r>
                        <a:rPr lang="en-US" sz="2400">
                          <a:effectLst/>
                        </a:rPr>
                        <a:t>2D (without constant Z)</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a:effectLst/>
                        </a:rPr>
                        <a:t>0.1</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29063552"/>
                  </a:ext>
                </a:extLst>
              </a:tr>
              <a:tr h="203200">
                <a:tc vMerge="1">
                  <a:txBody>
                    <a:bodyPr/>
                    <a:lstStyle/>
                    <a:p>
                      <a:endParaRPr lang="en-US"/>
                    </a:p>
                  </a:txBody>
                  <a:tcPr/>
                </a:tc>
                <a:tc>
                  <a:txBody>
                    <a:bodyPr/>
                    <a:lstStyle/>
                    <a:p>
                      <a:pPr algn="ctr">
                        <a:spcAft>
                          <a:spcPts val="0"/>
                        </a:spcAft>
                      </a:pPr>
                      <a:r>
                        <a:rPr lang="en-US" sz="2400" dirty="0">
                          <a:effectLst/>
                        </a:rPr>
                        <a:t>simulation</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a:effectLst/>
                        </a:rPr>
                        <a:t>2.45E-09</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8270667"/>
                  </a:ext>
                </a:extLst>
              </a:tr>
              <a:tr h="203200">
                <a:tc rowSpan="3">
                  <a:txBody>
                    <a:bodyPr/>
                    <a:lstStyle/>
                    <a:p>
                      <a:pPr algn="ctr">
                        <a:spcAft>
                          <a:spcPts val="0"/>
                        </a:spcAft>
                      </a:pPr>
                      <a:r>
                        <a:rPr lang="en-US" sz="2400">
                          <a:effectLst/>
                        </a:rPr>
                        <a:t> </a:t>
                      </a:r>
                    </a:p>
                    <a:p>
                      <a:pPr algn="ctr">
                        <a:spcAft>
                          <a:spcPts val="0"/>
                        </a:spcAft>
                      </a:pPr>
                      <a:r>
                        <a:rPr lang="en-US" sz="2400">
                          <a:effectLst/>
                        </a:rPr>
                        <a:t>Chan</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dirty="0">
                          <a:effectLst/>
                        </a:rPr>
                        <a:t>2D (3D with constant Z)</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dirty="0">
                          <a:effectLst/>
                        </a:rPr>
                        <a:t>1.2</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15993041"/>
                  </a:ext>
                </a:extLst>
              </a:tr>
              <a:tr h="203200">
                <a:tc vMerge="1">
                  <a:txBody>
                    <a:bodyPr/>
                    <a:lstStyle/>
                    <a:p>
                      <a:endParaRPr lang="en-US"/>
                    </a:p>
                  </a:txBody>
                  <a:tcPr/>
                </a:tc>
                <a:tc>
                  <a:txBody>
                    <a:bodyPr/>
                    <a:lstStyle/>
                    <a:p>
                      <a:pPr algn="ctr">
                        <a:spcAft>
                          <a:spcPts val="0"/>
                        </a:spcAft>
                      </a:pPr>
                      <a:r>
                        <a:rPr lang="en-US" sz="2400">
                          <a:effectLst/>
                        </a:rPr>
                        <a:t>3D</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dirty="0">
                          <a:effectLst/>
                        </a:rPr>
                        <a:t>2.81</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69300155"/>
                  </a:ext>
                </a:extLst>
              </a:tr>
              <a:tr h="203200">
                <a:tc vMerge="1">
                  <a:txBody>
                    <a:bodyPr/>
                    <a:lstStyle/>
                    <a:p>
                      <a:endParaRPr lang="en-US"/>
                    </a:p>
                  </a:txBody>
                  <a:tcPr/>
                </a:tc>
                <a:tc>
                  <a:txBody>
                    <a:bodyPr/>
                    <a:lstStyle/>
                    <a:p>
                      <a:pPr algn="ctr">
                        <a:spcAft>
                          <a:spcPts val="0"/>
                        </a:spcAft>
                      </a:pPr>
                      <a:r>
                        <a:rPr lang="en-US" sz="2400">
                          <a:effectLst/>
                        </a:rPr>
                        <a:t>Simulation</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dirty="0">
                          <a:effectLst/>
                        </a:rPr>
                        <a:t>2.23E-05</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30620286"/>
                  </a:ext>
                </a:extLst>
              </a:tr>
            </a:tbl>
          </a:graphicData>
        </a:graphic>
      </p:graphicFrame>
    </p:spTree>
    <p:extLst>
      <p:ext uri="{BB962C8B-B14F-4D97-AF65-F5344CB8AC3E}">
        <p14:creationId xmlns:p14="http://schemas.microsoft.com/office/powerpoint/2010/main" val="28225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p:sp>
        <p:nvSpPr>
          <p:cNvPr id="8" name="Text Placeholder 3">
            <a:extLst>
              <a:ext uri="{FF2B5EF4-FFF2-40B4-BE49-F238E27FC236}">
                <a16:creationId xmlns:a16="http://schemas.microsoft.com/office/drawing/2014/main" id="{4A7FF68F-75BB-214E-A028-7FF8FC448F2E}"/>
              </a:ext>
            </a:extLst>
          </p:cNvPr>
          <p:cNvSpPr>
            <a:spLocks noGrp="1"/>
          </p:cNvSpPr>
          <p:nvPr>
            <p:ph sz="half" idx="1"/>
          </p:nvPr>
        </p:nvSpPr>
        <p:spPr>
          <a:xfrm>
            <a:off x="711348" y="1913513"/>
            <a:ext cx="10279037" cy="3520133"/>
          </a:xfrm>
        </p:spPr>
        <p:txBody>
          <a:bodyPr>
            <a:normAutofit/>
          </a:bodyPr>
          <a:lstStyle/>
          <a:p>
            <a:r>
              <a:rPr lang="en-US" sz="2800" dirty="0"/>
              <a:t>Simulation results</a:t>
            </a:r>
          </a:p>
          <a:p>
            <a:pPr lvl="1"/>
            <a:r>
              <a:rPr lang="en-US" dirty="0" err="1"/>
              <a:t>LuT</a:t>
            </a:r>
            <a:r>
              <a:rPr lang="en-US" dirty="0"/>
              <a:t> algorithm</a:t>
            </a:r>
          </a:p>
          <a:p>
            <a:pPr marL="411480" lvl="1" indent="0">
              <a:buNone/>
            </a:pPr>
            <a:endParaRPr lang="en-US" dirty="0"/>
          </a:p>
          <a:p>
            <a:endParaRPr lang="en-US" sz="2800" dirty="0"/>
          </a:p>
          <a:p>
            <a:endParaRPr lang="en-US" sz="2800" dirty="0"/>
          </a:p>
          <a:p>
            <a:endParaRPr lang="en-US" dirty="0"/>
          </a:p>
        </p:txBody>
      </p:sp>
      <p:grpSp>
        <p:nvGrpSpPr>
          <p:cNvPr id="9" name="Group 8">
            <a:extLst>
              <a:ext uri="{FF2B5EF4-FFF2-40B4-BE49-F238E27FC236}">
                <a16:creationId xmlns:a16="http://schemas.microsoft.com/office/drawing/2014/main" id="{657ABCB4-2487-1E4A-9D61-6105546A0408}"/>
              </a:ext>
            </a:extLst>
          </p:cNvPr>
          <p:cNvGrpSpPr/>
          <p:nvPr/>
        </p:nvGrpSpPr>
        <p:grpSpPr>
          <a:xfrm>
            <a:off x="4528624" y="758952"/>
            <a:ext cx="6461761" cy="5639435"/>
            <a:chOff x="0" y="0"/>
            <a:chExt cx="5274310" cy="4194810"/>
          </a:xfrm>
        </p:grpSpPr>
        <p:pic>
          <p:nvPicPr>
            <p:cNvPr id="10" name="Picture 9">
              <a:extLst>
                <a:ext uri="{FF2B5EF4-FFF2-40B4-BE49-F238E27FC236}">
                  <a16:creationId xmlns:a16="http://schemas.microsoft.com/office/drawing/2014/main" id="{759C0289-4FBA-2F44-8961-BF6667B22E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150" y="2159000"/>
              <a:ext cx="2762250" cy="2035810"/>
            </a:xfrm>
            <a:prstGeom prst="rect">
              <a:avLst/>
            </a:prstGeom>
          </p:spPr>
        </p:pic>
        <p:pic>
          <p:nvPicPr>
            <p:cNvPr id="11" name="Picture 10">
              <a:extLst>
                <a:ext uri="{FF2B5EF4-FFF2-40B4-BE49-F238E27FC236}">
                  <a16:creationId xmlns:a16="http://schemas.microsoft.com/office/drawing/2014/main" id="{14DF18F8-C185-3B4B-B4AD-2F3737B8B5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878455" cy="2053590"/>
            </a:xfrm>
            <a:prstGeom prst="rect">
              <a:avLst/>
            </a:prstGeom>
          </p:spPr>
        </p:pic>
        <p:pic>
          <p:nvPicPr>
            <p:cNvPr id="12" name="Picture 11">
              <a:extLst>
                <a:ext uri="{FF2B5EF4-FFF2-40B4-BE49-F238E27FC236}">
                  <a16:creationId xmlns:a16="http://schemas.microsoft.com/office/drawing/2014/main" id="{28763179-E2ED-8540-A1A9-75DFA4C619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6550" y="120650"/>
              <a:ext cx="2397760" cy="1832610"/>
            </a:xfrm>
            <a:prstGeom prst="rect">
              <a:avLst/>
            </a:prstGeom>
          </p:spPr>
        </p:pic>
        <p:sp>
          <p:nvSpPr>
            <p:cNvPr id="13" name="Text Box 37">
              <a:extLst>
                <a:ext uri="{FF2B5EF4-FFF2-40B4-BE49-F238E27FC236}">
                  <a16:creationId xmlns:a16="http://schemas.microsoft.com/office/drawing/2014/main" id="{736FFB47-892D-8F43-B32A-6E4D9663A562}"/>
                </a:ext>
              </a:extLst>
            </p:cNvPr>
            <p:cNvSpPr txBox="1"/>
            <p:nvPr/>
          </p:nvSpPr>
          <p:spPr>
            <a:xfrm>
              <a:off x="628650" y="146050"/>
              <a:ext cx="1771650" cy="22623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000">
                  <a:solidFill>
                    <a:srgbClr val="333399"/>
                  </a:solidFill>
                  <a:effectLst/>
                  <a:latin typeface="Times New Roman" panose="02020603050405020304" pitchFamily="18" charset="0"/>
                  <a:ea typeface="Times New Roman" panose="02020603050405020304" pitchFamily="18" charset="0"/>
                </a:rPr>
                <a:t>Location of microphone in 3D</a:t>
              </a:r>
              <a:endParaRPr lang="en-US" sz="1200">
                <a:solidFill>
                  <a:srgbClr val="333399"/>
                </a:solidFill>
                <a:effectLst/>
                <a:latin typeface="Times New Roman" panose="02020603050405020304" pitchFamily="18" charset="0"/>
                <a:ea typeface="Times New Roman" panose="02020603050405020304" pitchFamily="18" charset="0"/>
              </a:endParaRPr>
            </a:p>
          </p:txBody>
        </p:sp>
        <p:sp>
          <p:nvSpPr>
            <p:cNvPr id="14" name="Text Box 38">
              <a:extLst>
                <a:ext uri="{FF2B5EF4-FFF2-40B4-BE49-F238E27FC236}">
                  <a16:creationId xmlns:a16="http://schemas.microsoft.com/office/drawing/2014/main" id="{9B2E77C3-0F15-EE43-9BCF-B9A64DE5DD6E}"/>
                </a:ext>
              </a:extLst>
            </p:cNvPr>
            <p:cNvSpPr txBox="1"/>
            <p:nvPr/>
          </p:nvSpPr>
          <p:spPr>
            <a:xfrm>
              <a:off x="3168650" y="69850"/>
              <a:ext cx="1953007" cy="22623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1000">
                  <a:solidFill>
                    <a:srgbClr val="333399"/>
                  </a:solidFill>
                  <a:effectLst/>
                  <a:latin typeface="Times New Roman" panose="02020603050405020304" pitchFamily="18" charset="0"/>
                  <a:ea typeface="Times New Roman" panose="02020603050405020304" pitchFamily="18" charset="0"/>
                </a:rPr>
                <a:t>Location of microphone in 2D</a:t>
              </a:r>
              <a:endParaRPr lang="en-US" sz="1200">
                <a:solidFill>
                  <a:srgbClr val="333399"/>
                </a:solidFill>
                <a:effectLst/>
                <a:latin typeface="Times New Roman" panose="02020603050405020304" pitchFamily="18" charset="0"/>
                <a:ea typeface="Times New Roman" panose="02020603050405020304" pitchFamily="18" charset="0"/>
              </a:endParaRPr>
            </a:p>
          </p:txBody>
        </p:sp>
        <p:sp>
          <p:nvSpPr>
            <p:cNvPr id="15" name="Text Box 39">
              <a:extLst>
                <a:ext uri="{FF2B5EF4-FFF2-40B4-BE49-F238E27FC236}">
                  <a16:creationId xmlns:a16="http://schemas.microsoft.com/office/drawing/2014/main" id="{63FA9C77-8BC0-E34F-AB2B-E31E942E61F5}"/>
                </a:ext>
              </a:extLst>
            </p:cNvPr>
            <p:cNvSpPr txBox="1"/>
            <p:nvPr/>
          </p:nvSpPr>
          <p:spPr>
            <a:xfrm>
              <a:off x="2034548" y="2070100"/>
              <a:ext cx="1924050" cy="2260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1000">
                  <a:solidFill>
                    <a:srgbClr val="333399"/>
                  </a:solidFill>
                  <a:effectLst/>
                  <a:latin typeface="Times New Roman" panose="02020603050405020304" pitchFamily="18" charset="0"/>
                  <a:ea typeface="Times New Roman" panose="02020603050405020304" pitchFamily="18" charset="0"/>
                </a:rPr>
                <a:t>LuT error vs matrix resolution</a:t>
              </a:r>
              <a:endParaRPr lang="en-US" sz="1200">
                <a:solidFill>
                  <a:srgbClr val="333399"/>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00989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p:sp>
        <p:nvSpPr>
          <p:cNvPr id="8" name="Text Placeholder 3">
            <a:extLst>
              <a:ext uri="{FF2B5EF4-FFF2-40B4-BE49-F238E27FC236}">
                <a16:creationId xmlns:a16="http://schemas.microsoft.com/office/drawing/2014/main" id="{4A7FF68F-75BB-214E-A028-7FF8FC448F2E}"/>
              </a:ext>
            </a:extLst>
          </p:cNvPr>
          <p:cNvSpPr>
            <a:spLocks noGrp="1"/>
          </p:cNvSpPr>
          <p:nvPr>
            <p:ph sz="half" idx="1"/>
          </p:nvPr>
        </p:nvSpPr>
        <p:spPr>
          <a:xfrm>
            <a:off x="711348" y="1913514"/>
            <a:ext cx="10279037" cy="1349640"/>
          </a:xfrm>
        </p:spPr>
        <p:txBody>
          <a:bodyPr>
            <a:normAutofit/>
          </a:bodyPr>
          <a:lstStyle/>
          <a:p>
            <a:r>
              <a:rPr lang="en-US" sz="2800" dirty="0"/>
              <a:t>Simulation results</a:t>
            </a:r>
          </a:p>
          <a:p>
            <a:pPr lvl="1"/>
            <a:r>
              <a:rPr lang="en-US" dirty="0"/>
              <a:t>Chan’s TDOA algorithm</a:t>
            </a:r>
          </a:p>
          <a:p>
            <a:pPr marL="411480" lvl="1" indent="0">
              <a:buNone/>
            </a:pPr>
            <a:endParaRPr lang="en-US" dirty="0"/>
          </a:p>
          <a:p>
            <a:endParaRPr lang="en-US" sz="2800" dirty="0"/>
          </a:p>
          <a:p>
            <a:endParaRPr lang="en-US" sz="2800" dirty="0"/>
          </a:p>
          <a:p>
            <a:endParaRPr lang="en-US" dirty="0"/>
          </a:p>
        </p:txBody>
      </p:sp>
      <p:grpSp>
        <p:nvGrpSpPr>
          <p:cNvPr id="16" name="Group 15">
            <a:extLst>
              <a:ext uri="{FF2B5EF4-FFF2-40B4-BE49-F238E27FC236}">
                <a16:creationId xmlns:a16="http://schemas.microsoft.com/office/drawing/2014/main" id="{77C7F4AB-503F-A348-9D5C-83CD10F5EBA3}"/>
              </a:ext>
            </a:extLst>
          </p:cNvPr>
          <p:cNvGrpSpPr/>
          <p:nvPr/>
        </p:nvGrpSpPr>
        <p:grpSpPr>
          <a:xfrm>
            <a:off x="5324847" y="1499404"/>
            <a:ext cx="5930900" cy="4337050"/>
            <a:chOff x="0" y="0"/>
            <a:chExt cx="5537200" cy="4362450"/>
          </a:xfrm>
        </p:grpSpPr>
        <p:pic>
          <p:nvPicPr>
            <p:cNvPr id="17" name="Picture 16">
              <a:extLst>
                <a:ext uri="{FF2B5EF4-FFF2-40B4-BE49-F238E27FC236}">
                  <a16:creationId xmlns:a16="http://schemas.microsoft.com/office/drawing/2014/main" id="{349CFA0E-D83A-E342-A3E3-3AC9C150F8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8300" y="57150"/>
              <a:ext cx="2628900" cy="1996440"/>
            </a:xfrm>
            <a:prstGeom prst="rect">
              <a:avLst/>
            </a:prstGeom>
          </p:spPr>
        </p:pic>
        <p:pic>
          <p:nvPicPr>
            <p:cNvPr id="18" name="Picture 17">
              <a:extLst>
                <a:ext uri="{FF2B5EF4-FFF2-40B4-BE49-F238E27FC236}">
                  <a16:creationId xmlns:a16="http://schemas.microsoft.com/office/drawing/2014/main" id="{0CC5DF5F-9C64-7741-B816-32FFA2A644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7950"/>
              <a:ext cx="2851150" cy="1995805"/>
            </a:xfrm>
            <a:prstGeom prst="rect">
              <a:avLst/>
            </a:prstGeom>
          </p:spPr>
        </p:pic>
        <p:pic>
          <p:nvPicPr>
            <p:cNvPr id="19" name="Picture 18">
              <a:extLst>
                <a:ext uri="{FF2B5EF4-FFF2-40B4-BE49-F238E27FC236}">
                  <a16:creationId xmlns:a16="http://schemas.microsoft.com/office/drawing/2014/main" id="{A7B174AE-0D2E-4742-A7DA-C4B3DBA19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550" y="2324100"/>
              <a:ext cx="3560445" cy="2038350"/>
            </a:xfrm>
            <a:prstGeom prst="rect">
              <a:avLst/>
            </a:prstGeom>
          </p:spPr>
        </p:pic>
        <p:sp>
          <p:nvSpPr>
            <p:cNvPr id="20" name="Text Box 50">
              <a:extLst>
                <a:ext uri="{FF2B5EF4-FFF2-40B4-BE49-F238E27FC236}">
                  <a16:creationId xmlns:a16="http://schemas.microsoft.com/office/drawing/2014/main" id="{D505C6ED-7EBD-F946-8F27-31869E55937B}"/>
                </a:ext>
              </a:extLst>
            </p:cNvPr>
            <p:cNvSpPr txBox="1"/>
            <p:nvPr/>
          </p:nvSpPr>
          <p:spPr>
            <a:xfrm>
              <a:off x="475592" y="115384"/>
              <a:ext cx="1906831" cy="28407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000">
                  <a:solidFill>
                    <a:srgbClr val="333399"/>
                  </a:solidFill>
                  <a:effectLst/>
                  <a:latin typeface="Times New Roman" panose="02020603050405020304" pitchFamily="18" charset="0"/>
                  <a:ea typeface="Times New Roman" panose="02020603050405020304" pitchFamily="18" charset="0"/>
                </a:rPr>
                <a:t>Location of microphone in 3D</a:t>
              </a:r>
              <a:endParaRPr lang="en-US" sz="1200">
                <a:solidFill>
                  <a:srgbClr val="333399"/>
                </a:solidFill>
                <a:effectLst/>
                <a:latin typeface="Times New Roman" panose="02020603050405020304" pitchFamily="18" charset="0"/>
                <a:ea typeface="Times New Roman" panose="02020603050405020304" pitchFamily="18" charset="0"/>
              </a:endParaRPr>
            </a:p>
          </p:txBody>
        </p:sp>
        <p:sp>
          <p:nvSpPr>
            <p:cNvPr id="21" name="Text Box 52">
              <a:extLst>
                <a:ext uri="{FF2B5EF4-FFF2-40B4-BE49-F238E27FC236}">
                  <a16:creationId xmlns:a16="http://schemas.microsoft.com/office/drawing/2014/main" id="{B2183D78-9D6F-5C44-8F25-488B915C0CB4}"/>
                </a:ext>
              </a:extLst>
            </p:cNvPr>
            <p:cNvSpPr txBox="1"/>
            <p:nvPr/>
          </p:nvSpPr>
          <p:spPr>
            <a:xfrm>
              <a:off x="3187700" y="0"/>
              <a:ext cx="2197100" cy="22623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1000">
                  <a:solidFill>
                    <a:srgbClr val="333399"/>
                  </a:solidFill>
                  <a:effectLst/>
                  <a:latin typeface="Times New Roman" panose="02020603050405020304" pitchFamily="18" charset="0"/>
                  <a:ea typeface="Times New Roman" panose="02020603050405020304" pitchFamily="18" charset="0"/>
                </a:rPr>
                <a:t>Location of microphone in 2D</a:t>
              </a:r>
              <a:endParaRPr lang="en-US" sz="1200">
                <a:solidFill>
                  <a:srgbClr val="333399"/>
                </a:solidFill>
                <a:effectLst/>
                <a:latin typeface="Times New Roman" panose="02020603050405020304" pitchFamily="18" charset="0"/>
                <a:ea typeface="Times New Roman" panose="02020603050405020304" pitchFamily="18" charset="0"/>
              </a:endParaRPr>
            </a:p>
          </p:txBody>
        </p:sp>
        <p:sp>
          <p:nvSpPr>
            <p:cNvPr id="22" name="Text Box 53">
              <a:extLst>
                <a:ext uri="{FF2B5EF4-FFF2-40B4-BE49-F238E27FC236}">
                  <a16:creationId xmlns:a16="http://schemas.microsoft.com/office/drawing/2014/main" id="{EC8BE962-BED9-D346-9447-363FF0CC34C2}"/>
                </a:ext>
              </a:extLst>
            </p:cNvPr>
            <p:cNvSpPr txBox="1"/>
            <p:nvPr/>
          </p:nvSpPr>
          <p:spPr>
            <a:xfrm>
              <a:off x="1473200" y="2184400"/>
              <a:ext cx="2825750" cy="25781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1000">
                  <a:solidFill>
                    <a:srgbClr val="333399"/>
                  </a:solidFill>
                  <a:effectLst/>
                  <a:latin typeface="Times New Roman" panose="02020603050405020304" pitchFamily="18" charset="0"/>
                  <a:ea typeface="Times New Roman" panose="02020603050405020304" pitchFamily="18" charset="0"/>
                </a:rPr>
                <a:t>Chan’s algorithm error vs matrix resolution</a:t>
              </a:r>
              <a:endParaRPr lang="en-US" sz="1200">
                <a:solidFill>
                  <a:srgbClr val="333399"/>
                </a:solidFill>
                <a:effectLst/>
                <a:latin typeface="Times New Roman" panose="02020603050405020304" pitchFamily="18" charset="0"/>
                <a:ea typeface="Times New Roman" panose="02020603050405020304" pitchFamily="18" charset="0"/>
              </a:endParaRPr>
            </a:p>
          </p:txBody>
        </p:sp>
      </p:grpSp>
      <p:graphicFrame>
        <p:nvGraphicFramePr>
          <p:cNvPr id="3" name="Table 2">
            <a:extLst>
              <a:ext uri="{FF2B5EF4-FFF2-40B4-BE49-F238E27FC236}">
                <a16:creationId xmlns:a16="http://schemas.microsoft.com/office/drawing/2014/main" id="{B27E319B-961C-AC40-9006-D7D926426756}"/>
              </a:ext>
            </a:extLst>
          </p:cNvPr>
          <p:cNvGraphicFramePr>
            <a:graphicFrameLocks noGrp="1"/>
          </p:cNvGraphicFramePr>
          <p:nvPr>
            <p:extLst>
              <p:ext uri="{D42A27DB-BD31-4B8C-83A1-F6EECF244321}">
                <p14:modId xmlns:p14="http://schemas.microsoft.com/office/powerpoint/2010/main" val="3866550902"/>
              </p:ext>
            </p:extLst>
          </p:nvPr>
        </p:nvGraphicFramePr>
        <p:xfrm>
          <a:off x="2000714" y="4298321"/>
          <a:ext cx="2740025" cy="836295"/>
        </p:xfrm>
        <a:graphic>
          <a:graphicData uri="http://schemas.openxmlformats.org/drawingml/2006/table">
            <a:tbl>
              <a:tblPr firstRow="1" firstCol="1" bandRow="1">
                <a:tableStyleId>{3B4B98B0-60AC-42C2-AFA5-B58CD77FA1E5}</a:tableStyleId>
              </a:tblPr>
              <a:tblGrid>
                <a:gridCol w="1261745">
                  <a:extLst>
                    <a:ext uri="{9D8B030D-6E8A-4147-A177-3AD203B41FA5}">
                      <a16:colId xmlns:a16="http://schemas.microsoft.com/office/drawing/2014/main" val="445535362"/>
                    </a:ext>
                  </a:extLst>
                </a:gridCol>
                <a:gridCol w="1478280">
                  <a:extLst>
                    <a:ext uri="{9D8B030D-6E8A-4147-A177-3AD203B41FA5}">
                      <a16:colId xmlns:a16="http://schemas.microsoft.com/office/drawing/2014/main" val="570343320"/>
                    </a:ext>
                  </a:extLst>
                </a:gridCol>
              </a:tblGrid>
              <a:tr h="238760">
                <a:tc gridSpan="2">
                  <a:txBody>
                    <a:bodyPr/>
                    <a:lstStyle/>
                    <a:p>
                      <a:pPr algn="ctr">
                        <a:spcAft>
                          <a:spcPts val="0"/>
                        </a:spcAft>
                      </a:pPr>
                      <a:r>
                        <a:rPr lang="en-US" sz="1400">
                          <a:effectLst/>
                        </a:rPr>
                        <a:t>Simulation results comparison</a:t>
                      </a:r>
                      <a:endParaRPr lang="en-US" sz="12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75704675"/>
                  </a:ext>
                </a:extLst>
              </a:tr>
              <a:tr h="203200">
                <a:tc>
                  <a:txBody>
                    <a:bodyPr/>
                    <a:lstStyle/>
                    <a:p>
                      <a:pPr algn="ctr">
                        <a:spcAft>
                          <a:spcPts val="0"/>
                        </a:spcAft>
                      </a:pPr>
                      <a:r>
                        <a:rPr lang="en-US" sz="1000">
                          <a:effectLst/>
                        </a:rPr>
                        <a:t>Algorithm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1000">
                          <a:effectLst/>
                        </a:rPr>
                        <a:t>Error</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64745187"/>
                  </a:ext>
                </a:extLst>
              </a:tr>
              <a:tr h="191135">
                <a:tc>
                  <a:txBody>
                    <a:bodyPr/>
                    <a:lstStyle/>
                    <a:p>
                      <a:pPr algn="ctr">
                        <a:spcAft>
                          <a:spcPts val="0"/>
                        </a:spcAft>
                      </a:pPr>
                      <a:r>
                        <a:rPr lang="en-US" sz="1000">
                          <a:effectLst/>
                        </a:rPr>
                        <a:t>LuT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1000">
                          <a:effectLst/>
                        </a:rPr>
                        <a:t>2.45E-09</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82729167"/>
                  </a:ext>
                </a:extLst>
              </a:tr>
              <a:tr h="203200">
                <a:tc>
                  <a:txBody>
                    <a:bodyPr/>
                    <a:lstStyle/>
                    <a:p>
                      <a:pPr algn="ctr">
                        <a:spcAft>
                          <a:spcPts val="0"/>
                        </a:spcAft>
                      </a:pPr>
                      <a:r>
                        <a:rPr lang="en-US" sz="1000">
                          <a:effectLst/>
                        </a:rPr>
                        <a:t>Chan</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1000" dirty="0">
                          <a:effectLst/>
                        </a:rPr>
                        <a:t>2.24E-05</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06366376"/>
                  </a:ext>
                </a:extLst>
              </a:tr>
            </a:tbl>
          </a:graphicData>
        </a:graphic>
      </p:graphicFrame>
    </p:spTree>
    <p:extLst>
      <p:ext uri="{BB962C8B-B14F-4D97-AF65-F5344CB8AC3E}">
        <p14:creationId xmlns:p14="http://schemas.microsoft.com/office/powerpoint/2010/main" val="107492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mc:AlternateContent xmlns:mc="http://schemas.openxmlformats.org/markup-compatibility/2006">
        <mc:Choice xmlns:a14="http://schemas.microsoft.com/office/drawing/2010/main" Requires="a14">
          <p:sp>
            <p:nvSpPr>
              <p:cNvPr id="5" name="Text Placeholder 3">
                <a:extLst>
                  <a:ext uri="{FF2B5EF4-FFF2-40B4-BE49-F238E27FC236}">
                    <a16:creationId xmlns:a16="http://schemas.microsoft.com/office/drawing/2014/main" id="{DBB8338A-97E8-9643-BF30-F029CB968755}"/>
                  </a:ext>
                </a:extLst>
              </p:cNvPr>
              <p:cNvSpPr>
                <a:spLocks noGrp="1"/>
              </p:cNvSpPr>
              <p:nvPr>
                <p:ph sz="half" idx="1"/>
              </p:nvPr>
            </p:nvSpPr>
            <p:spPr>
              <a:xfrm>
                <a:off x="711348" y="1913514"/>
                <a:ext cx="10279037" cy="2246110"/>
              </a:xfrm>
            </p:spPr>
            <p:txBody>
              <a:bodyPr>
                <a:normAutofit lnSpcReduction="10000"/>
              </a:bodyPr>
              <a:lstStyle/>
              <a:p>
                <a:r>
                  <a:rPr lang="en-US" sz="2800" dirty="0"/>
                  <a:t>Seminars room test results</a:t>
                </a:r>
              </a:p>
              <a:p>
                <a:pPr lvl="1"/>
                <a:r>
                  <a:rPr lang="en-US" dirty="0" err="1"/>
                  <a:t>LuT</a:t>
                </a:r>
                <a:r>
                  <a:rPr lang="en-US" dirty="0"/>
                  <a:t> algorithm</a:t>
                </a:r>
              </a:p>
              <a:p>
                <a:pPr lvl="2"/>
                <a:r>
                  <a:rPr lang="en-US" dirty="0"/>
                  <a:t>Constant Z = 0.981 [m]</a:t>
                </a:r>
              </a:p>
              <a:p>
                <a:pPr marL="411480" lvl="1" indent="0">
                  <a:buNone/>
                </a:pPr>
                <a:endParaRPr lang="en-US" dirty="0"/>
              </a:p>
              <a:p>
                <a:r>
                  <a:rPr lang="en-US" sz="2800" dirty="0"/>
                  <a:t>As we can see : </a:t>
                </a:r>
                <a14:m>
                  <m:oMath xmlns:m="http://schemas.openxmlformats.org/officeDocument/2006/math">
                    <m:r>
                      <a:rPr lang="en-US" sz="2800" b="0" i="1" smtClean="0">
                        <a:latin typeface="Cambria Math" panose="02040503050406030204" pitchFamily="18" charset="0"/>
                      </a:rPr>
                      <m:t>𝐸𝑟𝑟𝑜</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𝑟</m:t>
                        </m:r>
                      </m:e>
                      <m:sub>
                        <m:r>
                          <a:rPr lang="en-US" sz="2800" b="0" i="1" smtClean="0">
                            <a:latin typeface="Cambria Math" panose="02040503050406030204" pitchFamily="18" charset="0"/>
                          </a:rPr>
                          <m:t>𝑎𝑣𝑔</m:t>
                        </m:r>
                      </m:sub>
                      <m:sup>
                        <m:r>
                          <a:rPr lang="en-US" sz="2800" b="0" i="1" smtClean="0">
                            <a:latin typeface="Cambria Math" panose="02040503050406030204" pitchFamily="18" charset="0"/>
                          </a:rPr>
                          <m:t>2</m:t>
                        </m:r>
                        <m:r>
                          <a:rPr lang="en-US" sz="2800" b="0" i="1" smtClean="0">
                            <a:latin typeface="Cambria Math" panose="02040503050406030204" pitchFamily="18" charset="0"/>
                          </a:rPr>
                          <m:t>𝐷</m:t>
                        </m:r>
                      </m:sup>
                    </m:sSubSup>
                    <m:r>
                      <a:rPr lang="en-US" sz="2800" b="0" i="1" smtClean="0">
                        <a:latin typeface="Cambria Math" panose="02040503050406030204" pitchFamily="18" charset="0"/>
                      </a:rPr>
                      <m:t>≈5 [</m:t>
                    </m:r>
                    <m:r>
                      <a:rPr lang="en-US" sz="2800" b="0" i="1" smtClean="0">
                        <a:latin typeface="Cambria Math" panose="02040503050406030204" pitchFamily="18" charset="0"/>
                      </a:rPr>
                      <m:t>𝑐𝑚</m:t>
                    </m:r>
                    <m:r>
                      <a:rPr lang="en-US" sz="2800" b="0" i="1" smtClean="0">
                        <a:latin typeface="Cambria Math" panose="02040503050406030204" pitchFamily="18" charset="0"/>
                      </a:rPr>
                      <m:t>]</m:t>
                    </m:r>
                  </m:oMath>
                </a14:m>
                <a:endParaRPr lang="en-US" sz="2800" dirty="0"/>
              </a:p>
              <a:p>
                <a:endParaRPr lang="en-US" dirty="0"/>
              </a:p>
            </p:txBody>
          </p:sp>
        </mc:Choice>
        <mc:Fallback>
          <p:sp>
            <p:nvSpPr>
              <p:cNvPr id="5" name="Text Placeholder 3">
                <a:extLst>
                  <a:ext uri="{FF2B5EF4-FFF2-40B4-BE49-F238E27FC236}">
                    <a16:creationId xmlns:a16="http://schemas.microsoft.com/office/drawing/2014/main" id="{DBB8338A-97E8-9643-BF30-F029CB968755}"/>
                  </a:ext>
                </a:extLst>
              </p:cNvPr>
              <p:cNvSpPr>
                <a:spLocks noGrp="1" noRot="1" noChangeAspect="1" noMove="1" noResize="1" noEditPoints="1" noAdjustHandles="1" noChangeArrowheads="1" noChangeShapeType="1" noTextEdit="1"/>
              </p:cNvSpPr>
              <p:nvPr>
                <p:ph sz="half" idx="1"/>
              </p:nvPr>
            </p:nvSpPr>
            <p:spPr>
              <a:xfrm>
                <a:off x="711348" y="1913514"/>
                <a:ext cx="10279037" cy="2246110"/>
              </a:xfrm>
              <a:blipFill>
                <a:blip r:embed="rId3"/>
                <a:stretch>
                  <a:fillRect t="-449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21AD76E-0AFF-D24D-AE1C-75AAB71DBFE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125823" y="887631"/>
            <a:ext cx="4456577" cy="2943472"/>
          </a:xfrm>
          <a:prstGeom prst="rect">
            <a:avLst/>
          </a:prstGeom>
        </p:spPr>
      </p:pic>
      <p:pic>
        <p:nvPicPr>
          <p:cNvPr id="8" name="Picture 7">
            <a:extLst>
              <a:ext uri="{FF2B5EF4-FFF2-40B4-BE49-F238E27FC236}">
                <a16:creationId xmlns:a16="http://schemas.microsoft.com/office/drawing/2014/main" id="{DBC0E7DF-A049-E745-9A6D-C5672C6277D9}"/>
              </a:ext>
            </a:extLst>
          </p:cNvPr>
          <p:cNvPicPr/>
          <p:nvPr/>
        </p:nvPicPr>
        <p:blipFill>
          <a:blip r:embed="rId5"/>
          <a:stretch>
            <a:fillRect/>
          </a:stretch>
        </p:blipFill>
        <p:spPr>
          <a:xfrm>
            <a:off x="609600" y="4034118"/>
            <a:ext cx="3299012" cy="2167194"/>
          </a:xfrm>
          <a:prstGeom prst="rect">
            <a:avLst/>
          </a:prstGeom>
        </p:spPr>
      </p:pic>
      <p:pic>
        <p:nvPicPr>
          <p:cNvPr id="9" name="Picture 8">
            <a:extLst>
              <a:ext uri="{FF2B5EF4-FFF2-40B4-BE49-F238E27FC236}">
                <a16:creationId xmlns:a16="http://schemas.microsoft.com/office/drawing/2014/main" id="{D12D20BF-1153-B247-8C46-9436026DD4C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908612" y="4034118"/>
            <a:ext cx="3048000" cy="2222500"/>
          </a:xfrm>
          <a:prstGeom prst="rect">
            <a:avLst/>
          </a:prstGeom>
        </p:spPr>
      </p:pic>
    </p:spTree>
    <p:extLst>
      <p:ext uri="{BB962C8B-B14F-4D97-AF65-F5344CB8AC3E}">
        <p14:creationId xmlns:p14="http://schemas.microsoft.com/office/powerpoint/2010/main" val="206611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p:sp>
        <p:nvSpPr>
          <p:cNvPr id="5" name="Text Placeholder 3">
            <a:extLst>
              <a:ext uri="{FF2B5EF4-FFF2-40B4-BE49-F238E27FC236}">
                <a16:creationId xmlns:a16="http://schemas.microsoft.com/office/drawing/2014/main" id="{DBB8338A-97E8-9643-BF30-F029CB968755}"/>
              </a:ext>
            </a:extLst>
          </p:cNvPr>
          <p:cNvSpPr>
            <a:spLocks noGrp="1"/>
          </p:cNvSpPr>
          <p:nvPr>
            <p:ph sz="half" idx="1"/>
          </p:nvPr>
        </p:nvSpPr>
        <p:spPr>
          <a:xfrm>
            <a:off x="711348" y="1913514"/>
            <a:ext cx="10279037" cy="2246110"/>
          </a:xfrm>
        </p:spPr>
        <p:txBody>
          <a:bodyPr>
            <a:normAutofit/>
          </a:bodyPr>
          <a:lstStyle/>
          <a:p>
            <a:r>
              <a:rPr lang="en-US" sz="2800" dirty="0"/>
              <a:t>Seminars room test results</a:t>
            </a:r>
          </a:p>
          <a:p>
            <a:pPr lvl="1"/>
            <a:r>
              <a:rPr lang="en-US" dirty="0" err="1"/>
              <a:t>LuT</a:t>
            </a:r>
            <a:r>
              <a:rPr lang="en-US" dirty="0"/>
              <a:t> algorithm</a:t>
            </a:r>
          </a:p>
          <a:p>
            <a:pPr lvl="2"/>
            <a:r>
              <a:rPr lang="en-US" dirty="0"/>
              <a:t>No constant Z (3D)</a:t>
            </a:r>
          </a:p>
        </p:txBody>
      </p:sp>
      <p:pic>
        <p:nvPicPr>
          <p:cNvPr id="10" name="Picture 9">
            <a:extLst>
              <a:ext uri="{FF2B5EF4-FFF2-40B4-BE49-F238E27FC236}">
                <a16:creationId xmlns:a16="http://schemas.microsoft.com/office/drawing/2014/main" id="{63B0D729-DF31-104E-887C-DE4F1CBD9A3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 y="4247386"/>
            <a:ext cx="2563906" cy="1813931"/>
          </a:xfrm>
          <a:prstGeom prst="rect">
            <a:avLst/>
          </a:prstGeom>
        </p:spPr>
      </p:pic>
      <p:pic>
        <p:nvPicPr>
          <p:cNvPr id="11" name="Picture 10">
            <a:extLst>
              <a:ext uri="{FF2B5EF4-FFF2-40B4-BE49-F238E27FC236}">
                <a16:creationId xmlns:a16="http://schemas.microsoft.com/office/drawing/2014/main" id="{A2B00D9E-9DA8-A045-8603-C9249D52D88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110020" y="4203504"/>
            <a:ext cx="2740846" cy="1901693"/>
          </a:xfrm>
          <a:prstGeom prst="rect">
            <a:avLst/>
          </a:prstGeom>
        </p:spPr>
      </p:pic>
      <p:pic>
        <p:nvPicPr>
          <p:cNvPr id="12" name="Picture 11">
            <a:extLst>
              <a:ext uri="{FF2B5EF4-FFF2-40B4-BE49-F238E27FC236}">
                <a16:creationId xmlns:a16="http://schemas.microsoft.com/office/drawing/2014/main" id="{E941947F-5000-114D-A771-CA69713FF4D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50865" y="4221433"/>
            <a:ext cx="2647675" cy="1857813"/>
          </a:xfrm>
          <a:prstGeom prst="rect">
            <a:avLst/>
          </a:prstGeom>
        </p:spPr>
      </p:pic>
      <p:pic>
        <p:nvPicPr>
          <p:cNvPr id="13" name="Picture 12">
            <a:extLst>
              <a:ext uri="{FF2B5EF4-FFF2-40B4-BE49-F238E27FC236}">
                <a16:creationId xmlns:a16="http://schemas.microsoft.com/office/drawing/2014/main" id="{3F197331-E048-6E46-9BDA-5C85C14AB7AB}"/>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664359" y="848282"/>
            <a:ext cx="5061475" cy="3311342"/>
          </a:xfrm>
          <a:prstGeom prst="rect">
            <a:avLst/>
          </a:prstGeom>
        </p:spPr>
      </p:pic>
    </p:spTree>
    <p:extLst>
      <p:ext uri="{BB962C8B-B14F-4D97-AF65-F5344CB8AC3E}">
        <p14:creationId xmlns:p14="http://schemas.microsoft.com/office/powerpoint/2010/main" val="216954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mc:AlternateContent xmlns:mc="http://schemas.openxmlformats.org/markup-compatibility/2006">
        <mc:Choice xmlns:a14="http://schemas.microsoft.com/office/drawing/2010/main" Requires="a14">
          <p:sp>
            <p:nvSpPr>
              <p:cNvPr id="5" name="Text Placeholder 3">
                <a:extLst>
                  <a:ext uri="{FF2B5EF4-FFF2-40B4-BE49-F238E27FC236}">
                    <a16:creationId xmlns:a16="http://schemas.microsoft.com/office/drawing/2014/main" id="{DBB8338A-97E8-9643-BF30-F029CB968755}"/>
                  </a:ext>
                </a:extLst>
              </p:cNvPr>
              <p:cNvSpPr>
                <a:spLocks noGrp="1"/>
              </p:cNvSpPr>
              <p:nvPr>
                <p:ph sz="half" idx="1"/>
              </p:nvPr>
            </p:nvSpPr>
            <p:spPr>
              <a:xfrm>
                <a:off x="711348" y="1913513"/>
                <a:ext cx="7912699" cy="4397639"/>
              </a:xfrm>
            </p:spPr>
            <p:txBody>
              <a:bodyPr>
                <a:normAutofit/>
              </a:bodyPr>
              <a:lstStyle/>
              <a:p>
                <a:r>
                  <a:rPr lang="en-US" sz="2800" dirty="0"/>
                  <a:t>Seminars room test results</a:t>
                </a:r>
              </a:p>
              <a:p>
                <a:pPr lvl="1"/>
                <a:r>
                  <a:rPr lang="en-US" dirty="0" err="1"/>
                  <a:t>LuT</a:t>
                </a:r>
                <a:r>
                  <a:rPr lang="en-US" dirty="0"/>
                  <a:t> algorithm</a:t>
                </a:r>
              </a:p>
              <a:p>
                <a:pPr lvl="2"/>
                <a:r>
                  <a:rPr lang="en-US" dirty="0"/>
                  <a:t>No constant Z (3D)</a:t>
                </a:r>
              </a:p>
              <a:p>
                <a:pPr marL="411480" lvl="1" indent="0">
                  <a:buNone/>
                </a:pPr>
                <a:endParaRPr lang="en-US" dirty="0"/>
              </a:p>
              <a:p>
                <a:r>
                  <a:rPr lang="en-US" dirty="0"/>
                  <a:t>There is big error in Z axis – due to the speakers locations in the room.</a:t>
                </a:r>
                <a:endParaRPr lang="en-US" sz="2800" dirty="0"/>
              </a:p>
              <a:p>
                <a:r>
                  <a:rPr lang="en-US" sz="2800" dirty="0"/>
                  <a:t>As we can see : </a:t>
                </a:r>
                <a:endParaRPr lang="en-US" sz="2800"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𝐸𝑟𝑟𝑜</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𝑎𝑣𝑔</m:t>
                        </m:r>
                      </m:sub>
                      <m:sup>
                        <m:r>
                          <a:rPr lang="en-US" b="0" i="1" smtClean="0">
                            <a:latin typeface="Cambria Math" panose="02040503050406030204" pitchFamily="18" charset="0"/>
                          </a:rPr>
                          <m:t>3</m:t>
                        </m:r>
                        <m:r>
                          <a:rPr lang="en-US" b="0" i="1" smtClean="0">
                            <a:latin typeface="Cambria Math" panose="02040503050406030204" pitchFamily="18" charset="0"/>
                          </a:rPr>
                          <m:t>𝐷</m:t>
                        </m:r>
                      </m:sup>
                    </m:sSubSup>
                    <m:r>
                      <a:rPr lang="en-US" b="0" i="1" smtClean="0">
                        <a:latin typeface="Cambria Math" panose="02040503050406030204" pitchFamily="18" charset="0"/>
                      </a:rPr>
                      <m:t>≈36 [</m:t>
                    </m:r>
                    <m:r>
                      <a:rPr lang="en-US" b="0" i="1" smtClean="0">
                        <a:latin typeface="Cambria Math" panose="02040503050406030204" pitchFamily="18" charset="0"/>
                      </a:rPr>
                      <m:t>𝑐𝑚</m:t>
                    </m:r>
                    <m:r>
                      <a:rPr lang="en-US" b="0" i="1" smtClean="0">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𝐸𝑟𝑟𝑜</m:t>
                    </m:r>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𝑎𝑣𝑔</m:t>
                        </m:r>
                      </m:sub>
                      <m:sup>
                        <m:r>
                          <a:rPr lang="en-US" b="0" i="1" smtClean="0">
                            <a:latin typeface="Cambria Math" panose="02040503050406030204" pitchFamily="18" charset="0"/>
                          </a:rPr>
                          <m:t>𝑋𝑌</m:t>
                        </m:r>
                        <m:r>
                          <a:rPr lang="en-US" b="0" i="1" smtClean="0">
                            <a:latin typeface="Cambria Math" panose="02040503050406030204" pitchFamily="18" charset="0"/>
                          </a:rPr>
                          <m:t> </m:t>
                        </m:r>
                        <m:r>
                          <a:rPr lang="en-US" b="0" i="1" smtClean="0">
                            <a:latin typeface="Cambria Math" panose="02040503050406030204" pitchFamily="18" charset="0"/>
                          </a:rPr>
                          <m:t>𝑝𝑙𝑎𝑛𝑒</m:t>
                        </m:r>
                      </m:sup>
                    </m:sSubSup>
                    <m:r>
                      <a:rPr lang="en-US" i="1">
                        <a:latin typeface="Cambria Math" panose="02040503050406030204" pitchFamily="18" charset="0"/>
                      </a:rPr>
                      <m:t>≈</m:t>
                    </m:r>
                    <m:r>
                      <a:rPr lang="en-US" b="0" i="1" smtClean="0">
                        <a:latin typeface="Cambria Math" panose="02040503050406030204" pitchFamily="18" charset="0"/>
                      </a:rPr>
                      <m:t>10</m:t>
                    </m:r>
                    <m:r>
                      <a:rPr lang="en-US" i="1">
                        <a:latin typeface="Cambria Math" panose="02040503050406030204" pitchFamily="18" charset="0"/>
                      </a:rPr>
                      <m:t> [</m:t>
                    </m:r>
                    <m:r>
                      <a:rPr lang="en-US" i="1">
                        <a:latin typeface="Cambria Math" panose="02040503050406030204" pitchFamily="18" charset="0"/>
                      </a:rPr>
                      <m:t>𝑐𝑚</m:t>
                    </m:r>
                    <m:r>
                      <a:rPr lang="en-US" i="1">
                        <a:latin typeface="Cambria Math" panose="02040503050406030204" pitchFamily="18" charset="0"/>
                      </a:rPr>
                      <m:t>]</m:t>
                    </m:r>
                  </m:oMath>
                </a14:m>
                <a:endParaRPr lang="en-US" dirty="0"/>
              </a:p>
              <a:p>
                <a:pPr lvl="1"/>
                <a:endParaRPr lang="en-US" dirty="0"/>
              </a:p>
              <a:p>
                <a:endParaRPr lang="en-US" dirty="0"/>
              </a:p>
            </p:txBody>
          </p:sp>
        </mc:Choice>
        <mc:Fallback>
          <p:sp>
            <p:nvSpPr>
              <p:cNvPr id="5" name="Text Placeholder 3">
                <a:extLst>
                  <a:ext uri="{FF2B5EF4-FFF2-40B4-BE49-F238E27FC236}">
                    <a16:creationId xmlns:a16="http://schemas.microsoft.com/office/drawing/2014/main" id="{DBB8338A-97E8-9643-BF30-F029CB968755}"/>
                  </a:ext>
                </a:extLst>
              </p:cNvPr>
              <p:cNvSpPr>
                <a:spLocks noGrp="1" noRot="1" noChangeAspect="1" noMove="1" noResize="1" noEditPoints="1" noAdjustHandles="1" noChangeArrowheads="1" noChangeShapeType="1" noTextEdit="1"/>
              </p:cNvSpPr>
              <p:nvPr>
                <p:ph sz="half" idx="1"/>
              </p:nvPr>
            </p:nvSpPr>
            <p:spPr>
              <a:xfrm>
                <a:off x="711348" y="1913513"/>
                <a:ext cx="7912699" cy="4397639"/>
              </a:xfrm>
              <a:blipFill>
                <a:blip r:embed="rId3"/>
                <a:stretch>
                  <a:fillRect t="-144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A9B2F25-C656-8741-86D8-1E04CC61E49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934364" y="706016"/>
            <a:ext cx="2916555" cy="2414996"/>
          </a:xfrm>
          <a:prstGeom prst="rect">
            <a:avLst/>
          </a:prstGeom>
        </p:spPr>
      </p:pic>
      <p:pic>
        <p:nvPicPr>
          <p:cNvPr id="14" name="Picture 13">
            <a:extLst>
              <a:ext uri="{FF2B5EF4-FFF2-40B4-BE49-F238E27FC236}">
                <a16:creationId xmlns:a16="http://schemas.microsoft.com/office/drawing/2014/main" id="{785539A5-E2EC-E848-BFAC-E2EAFDAE30B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883373" y="3210906"/>
            <a:ext cx="2916555" cy="2423068"/>
          </a:xfrm>
          <a:prstGeom prst="rect">
            <a:avLst/>
          </a:prstGeom>
        </p:spPr>
      </p:pic>
      <p:pic>
        <p:nvPicPr>
          <p:cNvPr id="15" name="Picture 14">
            <a:extLst>
              <a:ext uri="{FF2B5EF4-FFF2-40B4-BE49-F238E27FC236}">
                <a16:creationId xmlns:a16="http://schemas.microsoft.com/office/drawing/2014/main" id="{E8672720-E04D-9C40-8728-661E74C2F98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963399" y="785625"/>
            <a:ext cx="2970965" cy="2379268"/>
          </a:xfrm>
          <a:prstGeom prst="rect">
            <a:avLst/>
          </a:prstGeom>
        </p:spPr>
      </p:pic>
    </p:spTree>
    <p:extLst>
      <p:ext uri="{BB962C8B-B14F-4D97-AF65-F5344CB8AC3E}">
        <p14:creationId xmlns:p14="http://schemas.microsoft.com/office/powerpoint/2010/main" val="35211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mc:AlternateContent xmlns:mc="http://schemas.openxmlformats.org/markup-compatibility/2006">
        <mc:Choice xmlns:a14="http://schemas.microsoft.com/office/drawing/2010/main" Requires="a14">
          <p:sp>
            <p:nvSpPr>
              <p:cNvPr id="5" name="Text Placeholder 3">
                <a:extLst>
                  <a:ext uri="{FF2B5EF4-FFF2-40B4-BE49-F238E27FC236}">
                    <a16:creationId xmlns:a16="http://schemas.microsoft.com/office/drawing/2014/main" id="{DBB8338A-97E8-9643-BF30-F029CB968755}"/>
                  </a:ext>
                </a:extLst>
              </p:cNvPr>
              <p:cNvSpPr>
                <a:spLocks noGrp="1"/>
              </p:cNvSpPr>
              <p:nvPr>
                <p:ph sz="half" idx="1"/>
              </p:nvPr>
            </p:nvSpPr>
            <p:spPr>
              <a:xfrm>
                <a:off x="711348" y="1913514"/>
                <a:ext cx="5546017" cy="4182486"/>
              </a:xfrm>
            </p:spPr>
            <p:txBody>
              <a:bodyPr>
                <a:normAutofit/>
              </a:bodyPr>
              <a:lstStyle/>
              <a:p>
                <a:r>
                  <a:rPr lang="en-US" sz="2800" dirty="0"/>
                  <a:t>Seminars room test results</a:t>
                </a:r>
              </a:p>
              <a:p>
                <a:pPr lvl="1"/>
                <a:r>
                  <a:rPr lang="en-US" dirty="0"/>
                  <a:t>Chan’s TDOA algorithm</a:t>
                </a:r>
              </a:p>
              <a:p>
                <a:pPr lvl="2"/>
                <a:r>
                  <a:rPr lang="en-US" dirty="0"/>
                  <a:t>Without Constant Z</a:t>
                </a:r>
              </a:p>
              <a:p>
                <a:pPr marL="365760" lvl="2" indent="-256032">
                  <a:buClr>
                    <a:schemeClr val="accent3">
                      <a:lumMod val="75000"/>
                    </a:schemeClr>
                  </a:buClr>
                  <a:buFont typeface="Georgia"/>
                  <a:buChar char="•"/>
                </a:pPr>
                <a:r>
                  <a:rPr lang="en-US" sz="2800" dirty="0"/>
                  <a:t>The error is too big to show the location results in the 3D space.</a:t>
                </a:r>
              </a:p>
              <a:p>
                <a:pPr lvl="1"/>
                <a14:m>
                  <m:oMath xmlns:m="http://schemas.openxmlformats.org/officeDocument/2006/math">
                    <m:r>
                      <a:rPr lang="en-US" i="1">
                        <a:latin typeface="Cambria Math" panose="02040503050406030204" pitchFamily="18" charset="0"/>
                      </a:rPr>
                      <m:t>𝐸𝑟𝑟𝑜</m:t>
                    </m:r>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𝑎𝑣𝑔</m:t>
                        </m:r>
                      </m:sub>
                      <m:sup>
                        <m:r>
                          <a:rPr lang="en-US" i="1">
                            <a:latin typeface="Cambria Math" panose="02040503050406030204" pitchFamily="18" charset="0"/>
                          </a:rPr>
                          <m:t>3</m:t>
                        </m:r>
                        <m:r>
                          <a:rPr lang="en-US" i="1">
                            <a:latin typeface="Cambria Math" panose="02040503050406030204" pitchFamily="18" charset="0"/>
                          </a:rPr>
                          <m:t>𝐷</m:t>
                        </m:r>
                      </m:sup>
                    </m:sSubSup>
                    <m:r>
                      <a:rPr lang="en-US" i="1">
                        <a:latin typeface="Cambria Math" panose="02040503050406030204" pitchFamily="18" charset="0"/>
                      </a:rPr>
                      <m:t>≈</m:t>
                    </m:r>
                    <m:r>
                      <a:rPr lang="en-US" b="0" i="1" smtClean="0">
                        <a:latin typeface="Cambria Math" panose="02040503050406030204" pitchFamily="18" charset="0"/>
                      </a:rPr>
                      <m:t>2.83</m:t>
                    </m:r>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𝐸𝑟𝑟𝑜</m:t>
                    </m:r>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𝑎𝑣𝑔</m:t>
                        </m:r>
                      </m:sub>
                      <m:sup>
                        <m:r>
                          <a:rPr lang="en-US" i="1">
                            <a:latin typeface="Cambria Math" panose="02040503050406030204" pitchFamily="18" charset="0"/>
                          </a:rPr>
                          <m:t>𝑋𝑌</m:t>
                        </m:r>
                        <m:r>
                          <a:rPr lang="en-US" i="1">
                            <a:latin typeface="Cambria Math" panose="02040503050406030204" pitchFamily="18" charset="0"/>
                          </a:rPr>
                          <m:t> </m:t>
                        </m:r>
                        <m:r>
                          <a:rPr lang="en-US" i="1">
                            <a:latin typeface="Cambria Math" panose="02040503050406030204" pitchFamily="18" charset="0"/>
                          </a:rPr>
                          <m:t>𝑝𝑙𝑎𝑛𝑒</m:t>
                        </m:r>
                      </m:sup>
                    </m:sSubSup>
                    <m:r>
                      <a:rPr lang="en-US" i="1">
                        <a:latin typeface="Cambria Math" panose="02040503050406030204" pitchFamily="18" charset="0"/>
                      </a:rPr>
                      <m:t>≈</m:t>
                    </m:r>
                    <m:r>
                      <a:rPr lang="en-US" i="1">
                        <a:latin typeface="Cambria Math" panose="02040503050406030204" pitchFamily="18" charset="0"/>
                      </a:rPr>
                      <m:t>1.2</m:t>
                    </m:r>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oMath>
                </a14:m>
                <a:endParaRPr lang="en-US" dirty="0"/>
              </a:p>
              <a:p>
                <a:pPr marL="109728" lvl="2" indent="0">
                  <a:buClr>
                    <a:schemeClr val="accent3">
                      <a:lumMod val="75000"/>
                    </a:schemeClr>
                  </a:buClr>
                  <a:buNone/>
                </a:pPr>
                <a:endParaRPr lang="en-US" dirty="0"/>
              </a:p>
            </p:txBody>
          </p:sp>
        </mc:Choice>
        <mc:Fallback>
          <p:sp>
            <p:nvSpPr>
              <p:cNvPr id="5" name="Text Placeholder 3">
                <a:extLst>
                  <a:ext uri="{FF2B5EF4-FFF2-40B4-BE49-F238E27FC236}">
                    <a16:creationId xmlns:a16="http://schemas.microsoft.com/office/drawing/2014/main" id="{DBB8338A-97E8-9643-BF30-F029CB968755}"/>
                  </a:ext>
                </a:extLst>
              </p:cNvPr>
              <p:cNvSpPr>
                <a:spLocks noGrp="1" noRot="1" noChangeAspect="1" noMove="1" noResize="1" noEditPoints="1" noAdjustHandles="1" noChangeArrowheads="1" noChangeShapeType="1" noTextEdit="1"/>
              </p:cNvSpPr>
              <p:nvPr>
                <p:ph sz="half" idx="1"/>
              </p:nvPr>
            </p:nvSpPr>
            <p:spPr>
              <a:xfrm>
                <a:off x="711348" y="1913514"/>
                <a:ext cx="5546017" cy="4182486"/>
              </a:xfrm>
              <a:blipFill>
                <a:blip r:embed="rId3"/>
                <a:stretch>
                  <a:fillRect t="-1515"/>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42511F85-2ABA-5A47-831A-59C23838EC98}"/>
              </a:ext>
            </a:extLst>
          </p:cNvPr>
          <p:cNvGrpSpPr/>
          <p:nvPr/>
        </p:nvGrpSpPr>
        <p:grpSpPr>
          <a:xfrm>
            <a:off x="9025034" y="808545"/>
            <a:ext cx="2879725" cy="2324100"/>
            <a:chOff x="0" y="0"/>
            <a:chExt cx="2879725" cy="2324100"/>
          </a:xfrm>
        </p:grpSpPr>
        <p:pic>
          <p:nvPicPr>
            <p:cNvPr id="14" name="Picture 13">
              <a:extLst>
                <a:ext uri="{FF2B5EF4-FFF2-40B4-BE49-F238E27FC236}">
                  <a16:creationId xmlns:a16="http://schemas.microsoft.com/office/drawing/2014/main" id="{3EA6701C-DD56-6340-92B3-963A82500D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879725" cy="2324100"/>
            </a:xfrm>
            <a:prstGeom prst="rect">
              <a:avLst/>
            </a:prstGeom>
          </p:spPr>
        </p:pic>
        <p:sp>
          <p:nvSpPr>
            <p:cNvPr id="15" name="Text Box 96">
              <a:extLst>
                <a:ext uri="{FF2B5EF4-FFF2-40B4-BE49-F238E27FC236}">
                  <a16:creationId xmlns:a16="http://schemas.microsoft.com/office/drawing/2014/main" id="{D576611A-E294-0B4C-A750-697081276BFC}"/>
                </a:ext>
              </a:extLst>
            </p:cNvPr>
            <p:cNvSpPr txBox="1"/>
            <p:nvPr/>
          </p:nvSpPr>
          <p:spPr>
            <a:xfrm>
              <a:off x="1314450" y="2101850"/>
              <a:ext cx="476250" cy="1651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solidFill>
                    <a:srgbClr val="333399"/>
                  </a:solidFill>
                  <a:effectLst/>
                  <a:latin typeface="Times New Roman" panose="02020603050405020304" pitchFamily="18" charset="0"/>
                  <a:ea typeface="Times New Roman" panose="02020603050405020304" pitchFamily="18" charset="0"/>
                </a:rPr>
                <a:t> </a:t>
              </a:r>
            </a:p>
          </p:txBody>
        </p:sp>
      </p:grpSp>
      <p:grpSp>
        <p:nvGrpSpPr>
          <p:cNvPr id="16" name="Group 15">
            <a:extLst>
              <a:ext uri="{FF2B5EF4-FFF2-40B4-BE49-F238E27FC236}">
                <a16:creationId xmlns:a16="http://schemas.microsoft.com/office/drawing/2014/main" id="{5C02BAB4-7270-FB49-822C-159268ABD052}"/>
              </a:ext>
            </a:extLst>
          </p:cNvPr>
          <p:cNvGrpSpPr/>
          <p:nvPr/>
        </p:nvGrpSpPr>
        <p:grpSpPr>
          <a:xfrm>
            <a:off x="8990257" y="3253690"/>
            <a:ext cx="2985135" cy="2127250"/>
            <a:chOff x="0" y="0"/>
            <a:chExt cx="2985135" cy="2127250"/>
          </a:xfrm>
        </p:grpSpPr>
        <p:pic>
          <p:nvPicPr>
            <p:cNvPr id="17" name="Picture 16">
              <a:extLst>
                <a:ext uri="{FF2B5EF4-FFF2-40B4-BE49-F238E27FC236}">
                  <a16:creationId xmlns:a16="http://schemas.microsoft.com/office/drawing/2014/main" id="{C03205EE-8066-B14E-9986-4CEA0126F4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985135" cy="2127250"/>
            </a:xfrm>
            <a:prstGeom prst="rect">
              <a:avLst/>
            </a:prstGeom>
          </p:spPr>
        </p:pic>
        <p:sp>
          <p:nvSpPr>
            <p:cNvPr id="18" name="Text Box 98">
              <a:extLst>
                <a:ext uri="{FF2B5EF4-FFF2-40B4-BE49-F238E27FC236}">
                  <a16:creationId xmlns:a16="http://schemas.microsoft.com/office/drawing/2014/main" id="{0B4F153B-E965-3B4F-A7D1-5F01C100F061}"/>
                </a:ext>
              </a:extLst>
            </p:cNvPr>
            <p:cNvSpPr txBox="1"/>
            <p:nvPr/>
          </p:nvSpPr>
          <p:spPr>
            <a:xfrm>
              <a:off x="1365250" y="1949450"/>
              <a:ext cx="406400" cy="1397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solidFill>
                    <a:srgbClr val="333399"/>
                  </a:solidFill>
                  <a:effectLst/>
                  <a:latin typeface="Times New Roman" panose="02020603050405020304" pitchFamily="18" charset="0"/>
                  <a:ea typeface="Times New Roman" panose="02020603050405020304" pitchFamily="18" charset="0"/>
                </a:rPr>
                <a:t> </a:t>
              </a:r>
            </a:p>
          </p:txBody>
        </p:sp>
      </p:grpSp>
      <p:grpSp>
        <p:nvGrpSpPr>
          <p:cNvPr id="19" name="Group 18">
            <a:extLst>
              <a:ext uri="{FF2B5EF4-FFF2-40B4-BE49-F238E27FC236}">
                <a16:creationId xmlns:a16="http://schemas.microsoft.com/office/drawing/2014/main" id="{50D152CF-48CD-1746-8C8D-A934E1A9A579}"/>
              </a:ext>
            </a:extLst>
          </p:cNvPr>
          <p:cNvGrpSpPr/>
          <p:nvPr/>
        </p:nvGrpSpPr>
        <p:grpSpPr>
          <a:xfrm>
            <a:off x="6257365" y="838326"/>
            <a:ext cx="2732892" cy="2327601"/>
            <a:chOff x="0" y="0"/>
            <a:chExt cx="2279650" cy="1708150"/>
          </a:xfrm>
        </p:grpSpPr>
        <p:pic>
          <p:nvPicPr>
            <p:cNvPr id="20" name="Picture 19">
              <a:extLst>
                <a:ext uri="{FF2B5EF4-FFF2-40B4-BE49-F238E27FC236}">
                  <a16:creationId xmlns:a16="http://schemas.microsoft.com/office/drawing/2014/main" id="{0CEEFE55-F70F-B442-9F9D-2152C0078D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279650" cy="1689100"/>
            </a:xfrm>
            <a:prstGeom prst="rect">
              <a:avLst/>
            </a:prstGeom>
          </p:spPr>
        </p:pic>
        <p:sp>
          <p:nvSpPr>
            <p:cNvPr id="21" name="Text Box 100">
              <a:extLst>
                <a:ext uri="{FF2B5EF4-FFF2-40B4-BE49-F238E27FC236}">
                  <a16:creationId xmlns:a16="http://schemas.microsoft.com/office/drawing/2014/main" id="{A410812C-7816-2C48-9407-5B95FB034C10}"/>
                </a:ext>
              </a:extLst>
            </p:cNvPr>
            <p:cNvSpPr txBox="1"/>
            <p:nvPr/>
          </p:nvSpPr>
          <p:spPr>
            <a:xfrm>
              <a:off x="1009650" y="1536700"/>
              <a:ext cx="406400" cy="171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solidFill>
                    <a:srgbClr val="333399"/>
                  </a:solidFill>
                  <a:effectLst/>
                  <a:latin typeface="Times New Roman" panose="02020603050405020304" pitchFamily="18" charset="0"/>
                  <a:ea typeface="Times New Roman" panose="02020603050405020304" pitchFamily="18" charset="0"/>
                </a:rPr>
                <a:t> </a:t>
              </a:r>
            </a:p>
          </p:txBody>
        </p:sp>
      </p:grpSp>
    </p:spTree>
    <p:extLst>
      <p:ext uri="{BB962C8B-B14F-4D97-AF65-F5344CB8AC3E}">
        <p14:creationId xmlns:p14="http://schemas.microsoft.com/office/powerpoint/2010/main" val="340760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78343"/>
            <a:ext cx="10972800" cy="1066800"/>
          </a:xfrm>
        </p:spPr>
        <p:txBody>
          <a:bodyPr/>
          <a:lstStyle/>
          <a:p>
            <a:r>
              <a:rPr lang="en-US"/>
              <a:t>Outline </a:t>
            </a:r>
          </a:p>
        </p:txBody>
      </p:sp>
      <p:sp>
        <p:nvSpPr>
          <p:cNvPr id="3" name="Content Placeholder 2"/>
          <p:cNvSpPr>
            <a:spLocks noGrp="1"/>
          </p:cNvSpPr>
          <p:nvPr>
            <p:ph idx="1"/>
          </p:nvPr>
        </p:nvSpPr>
        <p:spPr>
          <a:xfrm>
            <a:off x="609600" y="2045143"/>
            <a:ext cx="10972800" cy="4325112"/>
          </a:xfrm>
        </p:spPr>
        <p:txBody>
          <a:bodyPr>
            <a:normAutofit lnSpcReduction="10000"/>
          </a:bodyPr>
          <a:lstStyle/>
          <a:p>
            <a:r>
              <a:rPr lang="en-US" dirty="0"/>
              <a:t>Motivation</a:t>
            </a:r>
          </a:p>
          <a:p>
            <a:r>
              <a:rPr lang="en-US" dirty="0"/>
              <a:t>The Problems &amp; setup definitions</a:t>
            </a:r>
          </a:p>
          <a:p>
            <a:r>
              <a:rPr lang="en-US" dirty="0"/>
              <a:t>Suggested Algorithms</a:t>
            </a:r>
          </a:p>
          <a:p>
            <a:pPr lvl="1"/>
            <a:r>
              <a:rPr lang="en-US" dirty="0" err="1"/>
              <a:t>ToA</a:t>
            </a:r>
            <a:r>
              <a:rPr lang="en-US" dirty="0"/>
              <a:t> detector</a:t>
            </a:r>
          </a:p>
          <a:p>
            <a:pPr lvl="2"/>
            <a:r>
              <a:rPr lang="en-US" dirty="0"/>
              <a:t>Choosing the best signal</a:t>
            </a:r>
          </a:p>
          <a:p>
            <a:pPr lvl="1"/>
            <a:r>
              <a:rPr lang="en-US" dirty="0"/>
              <a:t>Chan’s TDOA</a:t>
            </a:r>
          </a:p>
          <a:p>
            <a:pPr lvl="1"/>
            <a:r>
              <a:rPr lang="en-US" dirty="0"/>
              <a:t>Room LUT</a:t>
            </a:r>
          </a:p>
          <a:p>
            <a:r>
              <a:rPr lang="en-US" dirty="0"/>
              <a:t>Difficulties</a:t>
            </a:r>
          </a:p>
          <a:p>
            <a:r>
              <a:rPr lang="en-US" dirty="0"/>
              <a:t>Results</a:t>
            </a:r>
          </a:p>
          <a:p>
            <a:r>
              <a:rPr lang="en-US" dirty="0"/>
              <a:t>Conclusions</a:t>
            </a:r>
          </a:p>
        </p:txBody>
      </p:sp>
      <p:pic>
        <p:nvPicPr>
          <p:cNvPr id="6" name="Picture 5">
            <a:extLst>
              <a:ext uri="{FF2B5EF4-FFF2-40B4-BE49-F238E27FC236}">
                <a16:creationId xmlns:a16="http://schemas.microsoft.com/office/drawing/2014/main" id="{AA8243A7-0DAE-844F-8D34-0C9976A33CAF}"/>
              </a:ext>
            </a:extLst>
          </p:cNvPr>
          <p:cNvPicPr>
            <a:picLocks noChangeAspect="1"/>
          </p:cNvPicPr>
          <p:nvPr/>
        </p:nvPicPr>
        <p:blipFill>
          <a:blip r:embed="rId3"/>
          <a:stretch>
            <a:fillRect/>
          </a:stretch>
        </p:blipFill>
        <p:spPr>
          <a:xfrm>
            <a:off x="10624295" y="5836454"/>
            <a:ext cx="1262905" cy="729716"/>
          </a:xfrm>
          <a:prstGeom prst="rect">
            <a:avLst/>
          </a:prstGeom>
        </p:spPr>
      </p:pic>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 – Digital signal</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p:sp>
        <p:nvSpPr>
          <p:cNvPr id="5" name="Text Placeholder 3">
            <a:extLst>
              <a:ext uri="{FF2B5EF4-FFF2-40B4-BE49-F238E27FC236}">
                <a16:creationId xmlns:a16="http://schemas.microsoft.com/office/drawing/2014/main" id="{DBB8338A-97E8-9643-BF30-F029CB968755}"/>
              </a:ext>
            </a:extLst>
          </p:cNvPr>
          <p:cNvSpPr>
            <a:spLocks noGrp="1"/>
          </p:cNvSpPr>
          <p:nvPr>
            <p:ph sz="half" idx="1"/>
          </p:nvPr>
        </p:nvSpPr>
        <p:spPr>
          <a:xfrm>
            <a:off x="711348" y="1913514"/>
            <a:ext cx="10279037" cy="2246110"/>
          </a:xfrm>
        </p:spPr>
        <p:txBody>
          <a:bodyPr>
            <a:normAutofit/>
          </a:bodyPr>
          <a:lstStyle/>
          <a:p>
            <a:r>
              <a:rPr lang="en-US" sz="2800" dirty="0"/>
              <a:t>Seminars room test results</a:t>
            </a:r>
          </a:p>
          <a:p>
            <a:pPr lvl="1"/>
            <a:r>
              <a:rPr lang="en-US" dirty="0" err="1"/>
              <a:t>LuT</a:t>
            </a:r>
            <a:r>
              <a:rPr lang="en-US" dirty="0"/>
              <a:t> algorithm</a:t>
            </a:r>
          </a:p>
          <a:p>
            <a:pPr lvl="2"/>
            <a:r>
              <a:rPr lang="en-US" dirty="0"/>
              <a:t>No constant Z (3D)</a:t>
            </a:r>
          </a:p>
        </p:txBody>
      </p:sp>
      <p:pic>
        <p:nvPicPr>
          <p:cNvPr id="3" name="Picture 2">
            <a:extLst>
              <a:ext uri="{FF2B5EF4-FFF2-40B4-BE49-F238E27FC236}">
                <a16:creationId xmlns:a16="http://schemas.microsoft.com/office/drawing/2014/main" id="{7F4A99AE-6138-124E-8C4F-0762E9B3E837}"/>
              </a:ext>
            </a:extLst>
          </p:cNvPr>
          <p:cNvPicPr>
            <a:picLocks noChangeAspect="1"/>
          </p:cNvPicPr>
          <p:nvPr/>
        </p:nvPicPr>
        <p:blipFill>
          <a:blip r:embed="rId3"/>
          <a:stretch>
            <a:fillRect/>
          </a:stretch>
        </p:blipFill>
        <p:spPr>
          <a:xfrm>
            <a:off x="6640287" y="758952"/>
            <a:ext cx="4942114" cy="3410755"/>
          </a:xfrm>
          <a:prstGeom prst="rect">
            <a:avLst/>
          </a:prstGeom>
        </p:spPr>
      </p:pic>
      <p:pic>
        <p:nvPicPr>
          <p:cNvPr id="4" name="Picture 3">
            <a:extLst>
              <a:ext uri="{FF2B5EF4-FFF2-40B4-BE49-F238E27FC236}">
                <a16:creationId xmlns:a16="http://schemas.microsoft.com/office/drawing/2014/main" id="{D6571E70-9EF3-F045-9780-C9687475FE67}"/>
              </a:ext>
            </a:extLst>
          </p:cNvPr>
          <p:cNvPicPr>
            <a:picLocks noChangeAspect="1"/>
          </p:cNvPicPr>
          <p:nvPr/>
        </p:nvPicPr>
        <p:blipFill>
          <a:blip r:embed="rId4"/>
          <a:stretch>
            <a:fillRect/>
          </a:stretch>
        </p:blipFill>
        <p:spPr>
          <a:xfrm>
            <a:off x="609600" y="3810466"/>
            <a:ext cx="3008350" cy="2390846"/>
          </a:xfrm>
          <a:prstGeom prst="rect">
            <a:avLst/>
          </a:prstGeom>
        </p:spPr>
      </p:pic>
      <p:pic>
        <p:nvPicPr>
          <p:cNvPr id="6" name="Picture 5">
            <a:extLst>
              <a:ext uri="{FF2B5EF4-FFF2-40B4-BE49-F238E27FC236}">
                <a16:creationId xmlns:a16="http://schemas.microsoft.com/office/drawing/2014/main" id="{2C23EA2C-23B2-D74F-98E3-764410F771CB}"/>
              </a:ext>
            </a:extLst>
          </p:cNvPr>
          <p:cNvPicPr>
            <a:picLocks noChangeAspect="1"/>
          </p:cNvPicPr>
          <p:nvPr/>
        </p:nvPicPr>
        <p:blipFill>
          <a:blip r:embed="rId5"/>
          <a:stretch>
            <a:fillRect/>
          </a:stretch>
        </p:blipFill>
        <p:spPr>
          <a:xfrm>
            <a:off x="3719698" y="3878195"/>
            <a:ext cx="2920589" cy="2255387"/>
          </a:xfrm>
          <a:prstGeom prst="rect">
            <a:avLst/>
          </a:prstGeom>
        </p:spPr>
      </p:pic>
    </p:spTree>
    <p:extLst>
      <p:ext uri="{BB962C8B-B14F-4D97-AF65-F5344CB8AC3E}">
        <p14:creationId xmlns:p14="http://schemas.microsoft.com/office/powerpoint/2010/main" val="380751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 – Digital signal</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mc:AlternateContent xmlns:mc="http://schemas.openxmlformats.org/markup-compatibility/2006">
        <mc:Choice xmlns:a14="http://schemas.microsoft.com/office/drawing/2010/main" Requires="a14">
          <p:sp>
            <p:nvSpPr>
              <p:cNvPr id="5" name="Text Placeholder 3">
                <a:extLst>
                  <a:ext uri="{FF2B5EF4-FFF2-40B4-BE49-F238E27FC236}">
                    <a16:creationId xmlns:a16="http://schemas.microsoft.com/office/drawing/2014/main" id="{DBB8338A-97E8-9643-BF30-F029CB968755}"/>
                  </a:ext>
                </a:extLst>
              </p:cNvPr>
              <p:cNvSpPr>
                <a:spLocks noGrp="1"/>
              </p:cNvSpPr>
              <p:nvPr>
                <p:ph sz="half" idx="1"/>
              </p:nvPr>
            </p:nvSpPr>
            <p:spPr>
              <a:xfrm>
                <a:off x="711348" y="1913513"/>
                <a:ext cx="7912699" cy="4397639"/>
              </a:xfrm>
            </p:spPr>
            <p:txBody>
              <a:bodyPr>
                <a:normAutofit/>
              </a:bodyPr>
              <a:lstStyle/>
              <a:p>
                <a:r>
                  <a:rPr lang="en-US" sz="2800" dirty="0"/>
                  <a:t>Seminars room test results</a:t>
                </a:r>
              </a:p>
              <a:p>
                <a:pPr lvl="1"/>
                <a:r>
                  <a:rPr lang="en-US" dirty="0" err="1"/>
                  <a:t>LuT</a:t>
                </a:r>
                <a:r>
                  <a:rPr lang="en-US" dirty="0"/>
                  <a:t> algorithm</a:t>
                </a:r>
              </a:p>
              <a:p>
                <a:pPr lvl="2"/>
                <a:r>
                  <a:rPr lang="en-US" dirty="0"/>
                  <a:t>No constant Z (3D)</a:t>
                </a:r>
              </a:p>
              <a:p>
                <a:pPr marL="411480" lvl="1" indent="0">
                  <a:buNone/>
                </a:pPr>
                <a:endParaRPr lang="en-US" dirty="0"/>
              </a:p>
              <a:p>
                <a:r>
                  <a:rPr lang="en-US" dirty="0"/>
                  <a:t>There is big error in Z axis – due to the speakers locations in the room.</a:t>
                </a:r>
                <a:endParaRPr lang="en-US" sz="2800" dirty="0"/>
              </a:p>
              <a:p>
                <a:r>
                  <a:rPr lang="en-US" sz="2800" dirty="0"/>
                  <a:t>As we can see : </a:t>
                </a:r>
                <a:endParaRPr lang="en-US" sz="2800"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𝐸𝑟𝑟𝑜</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𝑎𝑣𝑔</m:t>
                        </m:r>
                      </m:sub>
                      <m:sup>
                        <m:r>
                          <a:rPr lang="en-US" b="0" i="1" smtClean="0">
                            <a:latin typeface="Cambria Math" panose="02040503050406030204" pitchFamily="18" charset="0"/>
                          </a:rPr>
                          <m:t>3</m:t>
                        </m:r>
                        <m:r>
                          <a:rPr lang="en-US" b="0" i="1" smtClean="0">
                            <a:latin typeface="Cambria Math" panose="02040503050406030204" pitchFamily="18" charset="0"/>
                          </a:rPr>
                          <m:t>𝐷</m:t>
                        </m:r>
                      </m:sup>
                    </m:sSubSup>
                    <m:r>
                      <a:rPr lang="en-US" b="0" i="1" smtClean="0">
                        <a:latin typeface="Cambria Math" panose="02040503050406030204" pitchFamily="18" charset="0"/>
                      </a:rPr>
                      <m:t>≈1.41 [</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𝐸𝑟𝑟𝑜</m:t>
                    </m:r>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𝑎𝑣𝑔</m:t>
                        </m:r>
                      </m:sub>
                      <m:sup>
                        <m:r>
                          <a:rPr lang="en-US" b="0" i="1" smtClean="0">
                            <a:latin typeface="Cambria Math" panose="02040503050406030204" pitchFamily="18" charset="0"/>
                          </a:rPr>
                          <m:t>𝑋𝑌</m:t>
                        </m:r>
                        <m:r>
                          <a:rPr lang="en-US" b="0" i="1" smtClean="0">
                            <a:latin typeface="Cambria Math" panose="02040503050406030204" pitchFamily="18" charset="0"/>
                          </a:rPr>
                          <m:t> </m:t>
                        </m:r>
                        <m:r>
                          <a:rPr lang="en-US" b="0" i="1" smtClean="0">
                            <a:latin typeface="Cambria Math" panose="02040503050406030204" pitchFamily="18" charset="0"/>
                          </a:rPr>
                          <m:t>𝑝𝑙𝑎𝑛𝑒</m:t>
                        </m:r>
                      </m:sup>
                    </m:sSubSup>
                    <m:r>
                      <a:rPr lang="en-US" i="1">
                        <a:latin typeface="Cambria Math" panose="02040503050406030204" pitchFamily="18" charset="0"/>
                      </a:rPr>
                      <m:t>≈</m:t>
                    </m:r>
                    <m:r>
                      <a:rPr lang="en-US" b="0" i="1" smtClean="0">
                        <a:latin typeface="Cambria Math" panose="02040503050406030204" pitchFamily="18" charset="0"/>
                      </a:rPr>
                      <m:t>0.97</m:t>
                    </m:r>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oMath>
                </a14:m>
                <a:endParaRPr lang="en-US" dirty="0"/>
              </a:p>
              <a:p>
                <a:pPr lvl="1"/>
                <a:endParaRPr lang="en-US" dirty="0"/>
              </a:p>
              <a:p>
                <a:endParaRPr lang="en-US" dirty="0"/>
              </a:p>
            </p:txBody>
          </p:sp>
        </mc:Choice>
        <mc:Fallback>
          <p:sp>
            <p:nvSpPr>
              <p:cNvPr id="5" name="Text Placeholder 3">
                <a:extLst>
                  <a:ext uri="{FF2B5EF4-FFF2-40B4-BE49-F238E27FC236}">
                    <a16:creationId xmlns:a16="http://schemas.microsoft.com/office/drawing/2014/main" id="{DBB8338A-97E8-9643-BF30-F029CB968755}"/>
                  </a:ext>
                </a:extLst>
              </p:cNvPr>
              <p:cNvSpPr>
                <a:spLocks noGrp="1" noRot="1" noChangeAspect="1" noMove="1" noResize="1" noEditPoints="1" noAdjustHandles="1" noChangeArrowheads="1" noChangeShapeType="1" noTextEdit="1"/>
              </p:cNvSpPr>
              <p:nvPr>
                <p:ph sz="half" idx="1"/>
              </p:nvPr>
            </p:nvSpPr>
            <p:spPr>
              <a:xfrm>
                <a:off x="711348" y="1913513"/>
                <a:ext cx="7912699" cy="4397639"/>
              </a:xfrm>
              <a:blipFill>
                <a:blip r:embed="rId3"/>
                <a:stretch>
                  <a:fillRect t="-144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9DB3616-EA95-B143-BBA8-40889031DA58}"/>
              </a:ext>
            </a:extLst>
          </p:cNvPr>
          <p:cNvPicPr>
            <a:picLocks noChangeAspect="1"/>
          </p:cNvPicPr>
          <p:nvPr/>
        </p:nvPicPr>
        <p:blipFill>
          <a:blip r:embed="rId4"/>
          <a:stretch>
            <a:fillRect/>
          </a:stretch>
        </p:blipFill>
        <p:spPr>
          <a:xfrm>
            <a:off x="5542571" y="979715"/>
            <a:ext cx="3081476" cy="2370037"/>
          </a:xfrm>
          <a:prstGeom prst="rect">
            <a:avLst/>
          </a:prstGeom>
        </p:spPr>
      </p:pic>
      <p:pic>
        <p:nvPicPr>
          <p:cNvPr id="4" name="Picture 3">
            <a:extLst>
              <a:ext uri="{FF2B5EF4-FFF2-40B4-BE49-F238E27FC236}">
                <a16:creationId xmlns:a16="http://schemas.microsoft.com/office/drawing/2014/main" id="{A7B69ABF-DD6E-3C4A-BA45-AEA7104D6423}"/>
              </a:ext>
            </a:extLst>
          </p:cNvPr>
          <p:cNvPicPr>
            <a:picLocks noChangeAspect="1"/>
          </p:cNvPicPr>
          <p:nvPr/>
        </p:nvPicPr>
        <p:blipFill>
          <a:blip r:embed="rId5"/>
          <a:stretch>
            <a:fillRect/>
          </a:stretch>
        </p:blipFill>
        <p:spPr>
          <a:xfrm>
            <a:off x="8805724" y="953945"/>
            <a:ext cx="3081476" cy="2395807"/>
          </a:xfrm>
          <a:prstGeom prst="rect">
            <a:avLst/>
          </a:prstGeom>
        </p:spPr>
      </p:pic>
      <p:pic>
        <p:nvPicPr>
          <p:cNvPr id="6" name="Picture 5">
            <a:extLst>
              <a:ext uri="{FF2B5EF4-FFF2-40B4-BE49-F238E27FC236}">
                <a16:creationId xmlns:a16="http://schemas.microsoft.com/office/drawing/2014/main" id="{DBBCC28E-0B65-6C47-89E0-24EA283E5C03}"/>
              </a:ext>
            </a:extLst>
          </p:cNvPr>
          <p:cNvPicPr>
            <a:picLocks noChangeAspect="1"/>
          </p:cNvPicPr>
          <p:nvPr/>
        </p:nvPicPr>
        <p:blipFill>
          <a:blip r:embed="rId6"/>
          <a:stretch>
            <a:fillRect/>
          </a:stretch>
        </p:blipFill>
        <p:spPr>
          <a:xfrm>
            <a:off x="8827495" y="3436836"/>
            <a:ext cx="3081476" cy="2320414"/>
          </a:xfrm>
          <a:prstGeom prst="rect">
            <a:avLst/>
          </a:prstGeom>
        </p:spPr>
      </p:pic>
    </p:spTree>
    <p:extLst>
      <p:ext uri="{BB962C8B-B14F-4D97-AF65-F5344CB8AC3E}">
        <p14:creationId xmlns:p14="http://schemas.microsoft.com/office/powerpoint/2010/main" val="115842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952"/>
            <a:ext cx="10972800" cy="1066800"/>
          </a:xfrm>
        </p:spPr>
        <p:txBody>
          <a:bodyPr/>
          <a:lstStyle/>
          <a:p>
            <a:r>
              <a:rPr lang="en-US" dirty="0"/>
              <a:t>Results – Digital signal</a:t>
            </a:r>
          </a:p>
        </p:txBody>
      </p:sp>
      <p:pic>
        <p:nvPicPr>
          <p:cNvPr id="7" name="Picture 6">
            <a:extLst>
              <a:ext uri="{FF2B5EF4-FFF2-40B4-BE49-F238E27FC236}">
                <a16:creationId xmlns:a16="http://schemas.microsoft.com/office/drawing/2014/main" id="{41DC6311-C385-234B-BDB3-7664367B5849}"/>
              </a:ext>
            </a:extLst>
          </p:cNvPr>
          <p:cNvPicPr>
            <a:picLocks noChangeAspect="1"/>
          </p:cNvPicPr>
          <p:nvPr/>
        </p:nvPicPr>
        <p:blipFill>
          <a:blip r:embed="rId2"/>
          <a:stretch>
            <a:fillRect/>
          </a:stretch>
        </p:blipFill>
        <p:spPr>
          <a:xfrm>
            <a:off x="10624295" y="5836454"/>
            <a:ext cx="1262905" cy="729716"/>
          </a:xfrm>
          <a:prstGeom prst="rect">
            <a:avLst/>
          </a:prstGeom>
        </p:spPr>
      </p:pic>
      <mc:AlternateContent xmlns:mc="http://schemas.openxmlformats.org/markup-compatibility/2006">
        <mc:Choice xmlns:a14="http://schemas.microsoft.com/office/drawing/2010/main" Requires="a14">
          <p:sp>
            <p:nvSpPr>
              <p:cNvPr id="5" name="Text Placeholder 3">
                <a:extLst>
                  <a:ext uri="{FF2B5EF4-FFF2-40B4-BE49-F238E27FC236}">
                    <a16:creationId xmlns:a16="http://schemas.microsoft.com/office/drawing/2014/main" id="{DBB8338A-97E8-9643-BF30-F029CB968755}"/>
                  </a:ext>
                </a:extLst>
              </p:cNvPr>
              <p:cNvSpPr>
                <a:spLocks noGrp="1"/>
              </p:cNvSpPr>
              <p:nvPr>
                <p:ph sz="half" idx="1"/>
              </p:nvPr>
            </p:nvSpPr>
            <p:spPr>
              <a:xfrm>
                <a:off x="711348" y="1913513"/>
                <a:ext cx="7912699" cy="4397639"/>
              </a:xfrm>
            </p:spPr>
            <p:txBody>
              <a:bodyPr>
                <a:normAutofit/>
              </a:bodyPr>
              <a:lstStyle/>
              <a:p>
                <a:r>
                  <a:rPr lang="en-US" sz="2800" dirty="0"/>
                  <a:t>Seminars room test results</a:t>
                </a:r>
              </a:p>
              <a:p>
                <a:pPr lvl="1"/>
                <a:r>
                  <a:rPr lang="en-US" dirty="0" err="1"/>
                  <a:t>LuT</a:t>
                </a:r>
                <a:r>
                  <a:rPr lang="en-US" dirty="0"/>
                  <a:t> algorithm</a:t>
                </a:r>
              </a:p>
              <a:p>
                <a:pPr lvl="2"/>
                <a:r>
                  <a:rPr lang="en-US" dirty="0"/>
                  <a:t>constant Z = 0.981 [m]</a:t>
                </a:r>
              </a:p>
              <a:p>
                <a:pPr marL="411480" lvl="1" indent="0">
                  <a:buNone/>
                </a:pPr>
                <a:endParaRPr lang="en-US" dirty="0"/>
              </a:p>
              <a:p>
                <a:r>
                  <a:rPr lang="en-US" dirty="0"/>
                  <a:t>There is big error in Z axis – due to the speakers locations in the room.</a:t>
                </a:r>
                <a:endParaRPr lang="en-US" sz="2800" dirty="0"/>
              </a:p>
              <a:p>
                <a:r>
                  <a:rPr lang="en-US" sz="2800" dirty="0"/>
                  <a:t>As we can see : </a:t>
                </a:r>
                <a:endParaRPr lang="en-US" sz="2800"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𝐸𝑟𝑟𝑜</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𝑎𝑣𝑔</m:t>
                        </m:r>
                      </m:sub>
                      <m:sup>
                        <m:r>
                          <a:rPr lang="en-US" b="0" i="1" smtClean="0">
                            <a:latin typeface="Cambria Math" panose="02040503050406030204" pitchFamily="18" charset="0"/>
                          </a:rPr>
                          <m:t>2</m:t>
                        </m:r>
                        <m:r>
                          <a:rPr lang="en-US" b="0" i="1" smtClean="0">
                            <a:latin typeface="Cambria Math" panose="02040503050406030204" pitchFamily="18" charset="0"/>
                          </a:rPr>
                          <m:t>𝐷</m:t>
                        </m:r>
                      </m:sup>
                    </m:sSubSup>
                    <m:r>
                      <a:rPr lang="en-US" b="0" i="1" smtClean="0">
                        <a:latin typeface="Cambria Math" panose="02040503050406030204" pitchFamily="18" charset="0"/>
                      </a:rPr>
                      <m:t>≈84 [</m:t>
                    </m:r>
                    <m:r>
                      <a:rPr lang="en-US" b="0" i="1" smtClean="0">
                        <a:latin typeface="Cambria Math" panose="02040503050406030204" pitchFamily="18" charset="0"/>
                      </a:rPr>
                      <m:t>𝑐𝑚</m:t>
                    </m:r>
                    <m:r>
                      <a:rPr lang="en-US" b="0" i="1" smtClean="0">
                        <a:latin typeface="Cambria Math" panose="02040503050406030204" pitchFamily="18" charset="0"/>
                      </a:rPr>
                      <m:t>]</m:t>
                    </m:r>
                  </m:oMath>
                </a14:m>
                <a:endParaRPr lang="en-US" dirty="0"/>
              </a:p>
              <a:p>
                <a:endParaRPr lang="en-US" dirty="0"/>
              </a:p>
            </p:txBody>
          </p:sp>
        </mc:Choice>
        <mc:Fallback>
          <p:sp>
            <p:nvSpPr>
              <p:cNvPr id="5" name="Text Placeholder 3">
                <a:extLst>
                  <a:ext uri="{FF2B5EF4-FFF2-40B4-BE49-F238E27FC236}">
                    <a16:creationId xmlns:a16="http://schemas.microsoft.com/office/drawing/2014/main" id="{DBB8338A-97E8-9643-BF30-F029CB968755}"/>
                  </a:ext>
                </a:extLst>
              </p:cNvPr>
              <p:cNvSpPr>
                <a:spLocks noGrp="1" noRot="1" noChangeAspect="1" noMove="1" noResize="1" noEditPoints="1" noAdjustHandles="1" noChangeArrowheads="1" noChangeShapeType="1" noTextEdit="1"/>
              </p:cNvSpPr>
              <p:nvPr>
                <p:ph sz="half" idx="1"/>
              </p:nvPr>
            </p:nvSpPr>
            <p:spPr>
              <a:xfrm>
                <a:off x="711348" y="1913513"/>
                <a:ext cx="7912699" cy="4397639"/>
              </a:xfrm>
              <a:blipFill>
                <a:blip r:embed="rId3"/>
                <a:stretch>
                  <a:fillRect t="-144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377E3EA-7953-F943-8DA1-E670577CE4EE}"/>
              </a:ext>
            </a:extLst>
          </p:cNvPr>
          <p:cNvPicPr>
            <a:picLocks noChangeAspect="1"/>
          </p:cNvPicPr>
          <p:nvPr/>
        </p:nvPicPr>
        <p:blipFill>
          <a:blip r:embed="rId4"/>
          <a:stretch>
            <a:fillRect/>
          </a:stretch>
        </p:blipFill>
        <p:spPr>
          <a:xfrm>
            <a:off x="5501640" y="1097280"/>
            <a:ext cx="3242491" cy="2427732"/>
          </a:xfrm>
          <a:prstGeom prst="rect">
            <a:avLst/>
          </a:prstGeom>
        </p:spPr>
      </p:pic>
      <p:pic>
        <p:nvPicPr>
          <p:cNvPr id="11" name="Picture 10">
            <a:extLst>
              <a:ext uri="{FF2B5EF4-FFF2-40B4-BE49-F238E27FC236}">
                <a16:creationId xmlns:a16="http://schemas.microsoft.com/office/drawing/2014/main" id="{0D81BF19-FC76-BA4C-8392-8599AE2245DA}"/>
              </a:ext>
            </a:extLst>
          </p:cNvPr>
          <p:cNvPicPr>
            <a:picLocks noChangeAspect="1"/>
          </p:cNvPicPr>
          <p:nvPr/>
        </p:nvPicPr>
        <p:blipFill>
          <a:blip r:embed="rId5"/>
          <a:stretch>
            <a:fillRect/>
          </a:stretch>
        </p:blipFill>
        <p:spPr>
          <a:xfrm>
            <a:off x="8778240" y="1051560"/>
            <a:ext cx="3200400" cy="2400300"/>
          </a:xfrm>
          <a:prstGeom prst="rect">
            <a:avLst/>
          </a:prstGeom>
        </p:spPr>
      </p:pic>
    </p:spTree>
    <p:extLst>
      <p:ext uri="{BB962C8B-B14F-4D97-AF65-F5344CB8AC3E}">
        <p14:creationId xmlns:p14="http://schemas.microsoft.com/office/powerpoint/2010/main" val="112303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50392"/>
            <a:ext cx="10972800" cy="1066800"/>
          </a:xfrm>
        </p:spPr>
        <p:txBody>
          <a:bodyPr/>
          <a:lstStyle/>
          <a:p>
            <a:r>
              <a:rPr lang="en-US" dirty="0"/>
              <a:t>Conclusions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917192"/>
                <a:ext cx="10972800" cy="2858008"/>
              </a:xfrm>
            </p:spPr>
            <p:txBody>
              <a:bodyPr>
                <a:normAutofit fontScale="85000" lnSpcReduction="20000"/>
              </a:bodyPr>
              <a:lstStyle/>
              <a:p>
                <a:pPr lvl="0"/>
                <a:r>
                  <a:rPr lang="en-US" b="1" u="sng" dirty="0"/>
                  <a:t>Examining the results of the project against the goals defined: </a:t>
                </a:r>
                <a:endParaRPr lang="en-US" b="1" dirty="0"/>
              </a:p>
              <a:p>
                <a:pPr marL="667512" lvl="2" indent="0">
                  <a:buNone/>
                </a:pPr>
                <a:r>
                  <a:rPr lang="en-US" dirty="0"/>
                  <a:t>From the comparison of the positioning algorithms, our best results were created by the Room </a:t>
                </a:r>
                <a:r>
                  <a:rPr lang="en-US" dirty="0" err="1"/>
                  <a:t>LuT</a:t>
                </a:r>
                <a:r>
                  <a:rPr lang="en-US" dirty="0"/>
                  <a:t> algorithm.</a:t>
                </a:r>
              </a:p>
              <a:p>
                <a:pPr marL="667512" lvl="2" indent="0">
                  <a:buNone/>
                </a:pPr>
                <a:r>
                  <a:rPr lang="en-US" dirty="0"/>
                  <a:t>With this algorithm we were able to achieve a </a:t>
                </a:r>
                <a14:m>
                  <m:oMath xmlns:m="http://schemas.openxmlformats.org/officeDocument/2006/math">
                    <m:r>
                      <a:rPr lang="en-US" i="1"/>
                      <m:t>30 [</m:t>
                    </m:r>
                    <m:r>
                      <a:rPr lang="en-US" i="1"/>
                      <m:t>𝑐𝑚</m:t>
                    </m:r>
                    <m:r>
                      <a:rPr lang="en-US" i="1"/>
                      <m:t>]</m:t>
                    </m:r>
                  </m:oMath>
                </a14:m>
                <a:r>
                  <a:rPr lang="en-US" dirty="0"/>
                  <a:t> accuracy in 3D and a </a:t>
                </a:r>
                <a14:m>
                  <m:oMath xmlns:m="http://schemas.openxmlformats.org/officeDocument/2006/math">
                    <m:r>
                      <a:rPr lang="en-US" i="1"/>
                      <m:t>4.8 [</m:t>
                    </m:r>
                    <m:r>
                      <a:rPr lang="en-US" i="1"/>
                      <m:t>𝑐𝑚</m:t>
                    </m:r>
                    <m:r>
                      <a:rPr lang="en-US" i="1"/>
                      <m:t>]</m:t>
                    </m:r>
                  </m:oMath>
                </a14:m>
                <a:r>
                  <a:rPr lang="en-US" dirty="0"/>
                  <a:t> accuracy in 2D. </a:t>
                </a:r>
              </a:p>
              <a:p>
                <a:pPr marL="667512" lvl="2" indent="0">
                  <a:buNone/>
                </a:pPr>
                <a:r>
                  <a:rPr lang="en-US" dirty="0"/>
                  <a:t>Because we know that most of the time the bats are located at the ceiling’s area, the 2D option is relevant and with a </a:t>
                </a:r>
                <a14:m>
                  <m:oMath xmlns:m="http://schemas.openxmlformats.org/officeDocument/2006/math">
                    <m:r>
                      <a:rPr lang="en-US" i="1"/>
                      <m:t>4.8 [</m:t>
                    </m:r>
                    <m:r>
                      <a:rPr lang="en-US" i="1"/>
                      <m:t>𝑐𝑚</m:t>
                    </m:r>
                    <m:r>
                      <a:rPr lang="en-US" i="1"/>
                      <m:t>]</m:t>
                    </m:r>
                  </m:oMath>
                </a14:m>
                <a:r>
                  <a:rPr lang="en-US" dirty="0"/>
                  <a:t> accuracy we can detect and distinguish between different bats in their colony. </a:t>
                </a:r>
              </a:p>
              <a:p>
                <a:pPr marL="667512" lvl="2" indent="0">
                  <a:buNone/>
                </a:pPr>
                <a:r>
                  <a:rPr lang="en-US" dirty="0"/>
                  <a:t>In addition, we can see from the </a:t>
                </a:r>
                <a:r>
                  <a:rPr lang="en-US" dirty="0" err="1"/>
                  <a:t>LuT</a:t>
                </a:r>
                <a:r>
                  <a:rPr lang="en-US" dirty="0"/>
                  <a:t> results that even in the 3D mode without a constant </a:t>
                </a:r>
                <a14:m>
                  <m:oMath xmlns:m="http://schemas.openxmlformats.org/officeDocument/2006/math">
                    <m:r>
                      <a:rPr lang="en-US" i="1"/>
                      <m:t>𝑧</m:t>
                    </m:r>
                  </m:oMath>
                </a14:m>
                <a:r>
                  <a:rPr lang="en-US" dirty="0"/>
                  <a:t> when only taking the </a:t>
                </a:r>
                <a14:m>
                  <m:oMath xmlns:m="http://schemas.openxmlformats.org/officeDocument/2006/math">
                    <m:r>
                      <a:rPr lang="en-US" i="1"/>
                      <m:t>(</m:t>
                    </m:r>
                    <m:r>
                      <a:rPr lang="en-US" i="1"/>
                      <m:t>𝑥</m:t>
                    </m:r>
                    <m:r>
                      <a:rPr lang="en-US" i="1"/>
                      <m:t>,</m:t>
                    </m:r>
                    <m:r>
                      <a:rPr lang="en-US" i="1"/>
                      <m:t>𝑦</m:t>
                    </m:r>
                    <m:r>
                      <a:rPr lang="en-US" i="1"/>
                      <m:t>)</m:t>
                    </m:r>
                  </m:oMath>
                </a14:m>
                <a:r>
                  <a:rPr lang="en-US" dirty="0"/>
                  <a:t> axis plane we were able to receive a good accuracy result, </a:t>
                </a:r>
                <a14:m>
                  <m:oMath xmlns:m="http://schemas.openxmlformats.org/officeDocument/2006/math">
                    <m:r>
                      <a:rPr lang="en-US" i="1"/>
                      <m:t>10 [</m:t>
                    </m:r>
                    <m:r>
                      <a:rPr lang="en-US" i="1"/>
                      <m:t>𝑐𝑚</m:t>
                    </m:r>
                    <m:r>
                      <a:rPr lang="en-US" i="1"/>
                      <m:t>]</m:t>
                    </m:r>
                  </m:oMath>
                </a14:m>
                <a:r>
                  <a:rPr lang="en-US" dirty="0"/>
                  <a:t>.</a:t>
                </a:r>
              </a:p>
              <a:p>
                <a:pPr marL="109728"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917192"/>
                <a:ext cx="10972800" cy="2858008"/>
              </a:xfrm>
              <a:blipFill>
                <a:blip r:embed="rId2"/>
                <a:stretch>
                  <a:fillRect t="-3540" r="-116"/>
                </a:stretch>
              </a:blipFill>
            </p:spPr>
            <p:txBody>
              <a:bodyPr/>
              <a:lstStyle/>
              <a:p>
                <a:r>
                  <a:rPr lang="en-US">
                    <a:noFill/>
                  </a:rPr>
                  <a:t> </a:t>
                </a:r>
              </a:p>
            </p:txBody>
          </p:sp>
        </mc:Fallback>
      </mc:AlternateContent>
    </p:spTree>
    <p:extLst>
      <p:ext uri="{BB962C8B-B14F-4D97-AF65-F5344CB8AC3E}">
        <p14:creationId xmlns:p14="http://schemas.microsoft.com/office/powerpoint/2010/main" val="415534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50392"/>
            <a:ext cx="10972800" cy="1066800"/>
          </a:xfrm>
        </p:spPr>
        <p:txBody>
          <a:bodyPr/>
          <a:lstStyle/>
          <a:p>
            <a:r>
              <a:rPr lang="en-US" dirty="0"/>
              <a:t>Conclusions</a:t>
            </a:r>
          </a:p>
        </p:txBody>
      </p:sp>
      <p:sp>
        <p:nvSpPr>
          <p:cNvPr id="3" name="Content Placeholder 2"/>
          <p:cNvSpPr>
            <a:spLocks noGrp="1"/>
          </p:cNvSpPr>
          <p:nvPr>
            <p:ph idx="1"/>
          </p:nvPr>
        </p:nvSpPr>
        <p:spPr>
          <a:xfrm>
            <a:off x="609600" y="1917192"/>
            <a:ext cx="10972800" cy="4255008"/>
          </a:xfrm>
        </p:spPr>
        <p:txBody>
          <a:bodyPr>
            <a:normAutofit fontScale="92500" lnSpcReduction="20000"/>
          </a:bodyPr>
          <a:lstStyle/>
          <a:p>
            <a:pPr lvl="0"/>
            <a:r>
              <a:rPr lang="en-US" b="1" u="sng" dirty="0"/>
              <a:t>Options for future work (development / research)</a:t>
            </a:r>
            <a:endParaRPr lang="en-US" b="1" dirty="0"/>
          </a:p>
          <a:p>
            <a:pPr lvl="1"/>
            <a:r>
              <a:rPr lang="en-US" dirty="0"/>
              <a:t>It is needed to further research Chan’s algorithm in order to avoid as much as possible any divergence and interferences. In addition, continuing looking into ways to improve Chan’s algorithm or find an alternative algorithm.</a:t>
            </a:r>
          </a:p>
          <a:p>
            <a:pPr lvl="1"/>
            <a:r>
              <a:rPr lang="en-US" dirty="0"/>
              <a:t>Another aspect for future research is the influence the Z axis has on the result’s accuracy.</a:t>
            </a:r>
          </a:p>
          <a:p>
            <a:pPr lvl="1"/>
            <a:r>
              <a:rPr lang="en-US" dirty="0"/>
              <a:t>Further investigate different signals and envelops to transmit in order to increase accuracy.</a:t>
            </a:r>
          </a:p>
          <a:p>
            <a:pPr lvl="1"/>
            <a:r>
              <a:rPr lang="en-US" dirty="0"/>
              <a:t>Continue to develop and improve the digital signal to be usable for future work.</a:t>
            </a:r>
          </a:p>
          <a:p>
            <a:pPr lvl="1"/>
            <a:r>
              <a:rPr lang="en-US" dirty="0"/>
              <a:t>Improving the running time of the code, to be able to implement our project in a real-time system.</a:t>
            </a:r>
          </a:p>
          <a:p>
            <a:pPr lvl="1"/>
            <a:r>
              <a:rPr lang="en-US" dirty="0"/>
              <a:t>Create an easy user interface so the code will be accessible to any person that wishes to work with our system.</a:t>
            </a:r>
          </a:p>
          <a:p>
            <a:pPr marL="109728" indent="0">
              <a:buNone/>
            </a:pPr>
            <a:endParaRPr lang="en-US" dirty="0"/>
          </a:p>
        </p:txBody>
      </p:sp>
    </p:spTree>
    <p:extLst>
      <p:ext uri="{BB962C8B-B14F-4D97-AF65-F5344CB8AC3E}">
        <p14:creationId xmlns:p14="http://schemas.microsoft.com/office/powerpoint/2010/main" val="94614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8096"/>
            <a:ext cx="10972800" cy="1066800"/>
          </a:xfrm>
        </p:spPr>
        <p:txBody>
          <a:bodyPr/>
          <a:lstStyle/>
          <a:p>
            <a:r>
              <a:rPr lang="en-US"/>
              <a:t>Motivation</a:t>
            </a:r>
          </a:p>
        </p:txBody>
      </p:sp>
      <p:sp>
        <p:nvSpPr>
          <p:cNvPr id="3" name="Content Placeholder 2"/>
          <p:cNvSpPr>
            <a:spLocks noGrp="1"/>
          </p:cNvSpPr>
          <p:nvPr>
            <p:ph idx="1"/>
          </p:nvPr>
        </p:nvSpPr>
        <p:spPr>
          <a:xfrm>
            <a:off x="609600" y="2002536"/>
            <a:ext cx="10972800" cy="4572000"/>
          </a:xfrm>
        </p:spPr>
        <p:txBody>
          <a:bodyPr>
            <a:normAutofit/>
          </a:bodyPr>
          <a:lstStyle/>
          <a:p>
            <a:r>
              <a:rPr lang="en-US" dirty="0"/>
              <a:t>Finds the location of bats in theirs colony in order to get accurate tracking. </a:t>
            </a:r>
          </a:p>
          <a:p>
            <a:r>
              <a:rPr lang="he-IL" dirty="0"/>
              <a:t>Overcome GPS's indoor localization disabilty.</a:t>
            </a:r>
            <a:endParaRPr lang="en-US" dirty="0"/>
          </a:p>
          <a:p>
            <a:r>
              <a:rPr lang="en-US" b="1" u="sng" dirty="0"/>
              <a:t>Purpose of the Project</a:t>
            </a:r>
            <a:r>
              <a:rPr lang="en-US" b="1" dirty="0"/>
              <a:t>:</a:t>
            </a:r>
            <a:endParaRPr lang="en-US" dirty="0"/>
          </a:p>
          <a:p>
            <a:pPr marL="402336" lvl="1" indent="0">
              <a:buNone/>
            </a:pPr>
            <a:r>
              <a:rPr lang="en-US" dirty="0"/>
              <a:t>Planning and developing a localization system that mimics the way bats position themselves in space today. Examining different algorithms using different signals that are being transmitted.</a:t>
            </a:r>
            <a:endParaRPr lang="he-IL" dirty="0"/>
          </a:p>
          <a:p>
            <a:r>
              <a:rPr lang="en-US" b="1" u="sng" dirty="0"/>
              <a:t>Use cases: </a:t>
            </a:r>
          </a:p>
          <a:p>
            <a:pPr lvl="2"/>
            <a:r>
              <a:rPr lang="en-US" dirty="0"/>
              <a:t>Indoor GPS. </a:t>
            </a:r>
          </a:p>
          <a:p>
            <a:pPr lvl="2"/>
            <a:r>
              <a:rPr lang="en-US" dirty="0"/>
              <a:t>Robotic self movement in room.</a:t>
            </a:r>
          </a:p>
        </p:txBody>
      </p:sp>
      <p:pic>
        <p:nvPicPr>
          <p:cNvPr id="6" name="Picture 5">
            <a:extLst>
              <a:ext uri="{FF2B5EF4-FFF2-40B4-BE49-F238E27FC236}">
                <a16:creationId xmlns:a16="http://schemas.microsoft.com/office/drawing/2014/main" id="{81C6538B-2624-6C41-B34F-4A2E266C18EF}"/>
              </a:ext>
            </a:extLst>
          </p:cNvPr>
          <p:cNvPicPr>
            <a:picLocks noChangeAspect="1"/>
          </p:cNvPicPr>
          <p:nvPr/>
        </p:nvPicPr>
        <p:blipFill>
          <a:blip r:embed="rId3"/>
          <a:stretch>
            <a:fillRect/>
          </a:stretch>
        </p:blipFill>
        <p:spPr>
          <a:xfrm>
            <a:off x="10624295" y="5836454"/>
            <a:ext cx="1262905" cy="729716"/>
          </a:xfrm>
          <a:prstGeom prst="rect">
            <a:avLst/>
          </a:prstGeom>
        </p:spPr>
      </p:pic>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56187"/>
            <a:ext cx="10972800" cy="1066800"/>
          </a:xfrm>
        </p:spPr>
        <p:txBody>
          <a:bodyPr/>
          <a:lstStyle/>
          <a:p>
            <a:r>
              <a:rPr lang="en-US" dirty="0"/>
              <a:t>The Problem &amp; setup Definitions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905294"/>
                <a:ext cx="10972800" cy="4678385"/>
              </a:xfrm>
            </p:spPr>
            <p:txBody>
              <a:bodyPr>
                <a:normAutofit/>
              </a:bodyPr>
              <a:lstStyle/>
              <a:p>
                <a:pPr marL="109728" indent="0">
                  <a:buNone/>
                </a:pPr>
                <a:r>
                  <a:rPr lang="en-US" dirty="0"/>
                  <a:t>Given N known location speakers in a line of sight space, track the location of microphone in space over time using Ultrasonic sound.</a:t>
                </a:r>
              </a:p>
              <a:p>
                <a:pPr marL="109728" indent="0">
                  <a:buNone/>
                </a:pPr>
                <a:endParaRPr lang="en-US" sz="1400" dirty="0"/>
              </a:p>
              <a:p>
                <a:pPr marL="109728" indent="0">
                  <a:buNone/>
                </a:pPr>
                <a:r>
                  <a:rPr lang="en-US" sz="2000" dirty="0"/>
                  <a:t>In order to solve it we build setup that transmit a unique different signal from each speaker. </a:t>
                </a:r>
              </a:p>
              <a:p>
                <a:pPr marL="109728" indent="0">
                  <a:buNone/>
                </a:pPr>
                <a:r>
                  <a:rPr lang="en-US" sz="2000" dirty="0"/>
                  <a:t>The expected signals definition:</a:t>
                </a:r>
              </a:p>
              <a:p>
                <a:r>
                  <a:rPr lang="en-US" sz="2000" dirty="0"/>
                  <a:t>Signal type:  Up sweep chirp</a:t>
                </a:r>
              </a:p>
              <a:p>
                <a:r>
                  <a:rPr lang="en-US" sz="2000" dirty="0"/>
                  <a:t>Signal length: 2</a:t>
                </a:r>
                <a14:m>
                  <m:oMath xmlns:m="http://schemas.openxmlformats.org/officeDocument/2006/math">
                    <m:r>
                      <a:rPr lang="en-US" sz="2000" b="0" i="0" smtClean="0">
                        <a:latin typeface="Cambria Math" panose="02040503050406030204" pitchFamily="18"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𝑠𝑒𝑐</m:t>
                    </m:r>
                    <m:r>
                      <a:rPr lang="en-US" sz="2000" b="0" i="1" smtClean="0">
                        <a:latin typeface="Cambria Math" panose="02040503050406030204" pitchFamily="18" charset="0"/>
                      </a:rPr>
                      <m:t>]</m:t>
                    </m:r>
                  </m:oMath>
                </a14:m>
                <a:endParaRPr lang="en-US" sz="2000" dirty="0"/>
              </a:p>
              <a:p>
                <a:r>
                  <a:rPr lang="en-US" sz="2000" dirty="0"/>
                  <a:t>Envelop: Blackman Harris window </a:t>
                </a:r>
              </a:p>
              <a:p>
                <a:r>
                  <a:rPr lang="en-US" sz="2000" dirty="0"/>
                  <a:t>Frequencies:</a:t>
                </a:r>
              </a:p>
              <a:p>
                <a:pPr lvl="1"/>
                <a:r>
                  <a:rPr lang="en-US" sz="1800" dirty="0"/>
                  <a:t>Speaker 1 - </a:t>
                </a:r>
                <a14:m>
                  <m:oMath xmlns:m="http://schemas.openxmlformats.org/officeDocument/2006/math">
                    <m:r>
                      <a:rPr lang="he-IL" sz="1800" b="0" i="1" smtClean="0">
                        <a:latin typeface="Cambria Math" panose="02040503050406030204" pitchFamily="18" charset="0"/>
                      </a:rPr>
                      <m:t> </m:t>
                    </m:r>
                    <m:r>
                      <a:rPr lang="en-US" sz="1800" b="0" i="1" smtClean="0">
                        <a:latin typeface="Cambria Math" panose="02040503050406030204" pitchFamily="18" charset="0"/>
                      </a:rPr>
                      <m:t>34 </m:t>
                    </m:r>
                    <m:r>
                      <a:rPr lang="en-US" sz="1800" b="0" i="1" smtClean="0">
                        <a:latin typeface="Cambria Math" panose="02040503050406030204" pitchFamily="18" charset="0"/>
                      </a:rPr>
                      <m:t>𝑘</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𝐻𝑧</m:t>
                        </m:r>
                      </m:e>
                    </m:d>
                    <m:r>
                      <a:rPr lang="en-US" sz="1800" b="0" i="1" smtClean="0">
                        <a:latin typeface="Cambria Math" panose="02040503050406030204" pitchFamily="18" charset="0"/>
                      </a:rPr>
                      <m:t>&lt;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&lt;41</m:t>
                    </m:r>
                    <m: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𝐻𝑧</m:t>
                    </m:r>
                    <m:r>
                      <a:rPr lang="en-US" sz="1800" b="0" i="1" smtClean="0">
                        <a:latin typeface="Cambria Math" panose="02040503050406030204" pitchFamily="18" charset="0"/>
                      </a:rPr>
                      <m:t>]</m:t>
                    </m:r>
                  </m:oMath>
                </a14:m>
                <a:endParaRPr lang="en-US" sz="1800" dirty="0"/>
              </a:p>
              <a:p>
                <a:pPr lvl="1"/>
                <a:r>
                  <a:rPr lang="en-US" sz="1800" dirty="0"/>
                  <a:t>Speaker 2 - </a:t>
                </a:r>
                <a14:m>
                  <m:oMath xmlns:m="http://schemas.openxmlformats.org/officeDocument/2006/math">
                    <m:r>
                      <a:rPr lang="he-IL" sz="1800" i="1">
                        <a:latin typeface="Cambria Math" panose="02040503050406030204" pitchFamily="18" charset="0"/>
                      </a:rPr>
                      <m:t> </m:t>
                    </m:r>
                    <m:r>
                      <a:rPr lang="en-US" sz="1800" b="0" i="1" smtClean="0">
                        <a:latin typeface="Cambria Math" panose="02040503050406030204" pitchFamily="18" charset="0"/>
                      </a:rPr>
                      <m:t>42</m:t>
                    </m:r>
                    <m:r>
                      <a:rPr lang="en-US" sz="1800" i="1">
                        <a:latin typeface="Cambria Math" panose="02040503050406030204" pitchFamily="18" charset="0"/>
                      </a:rPr>
                      <m:t> </m:t>
                    </m:r>
                    <m:r>
                      <a:rPr lang="en-US" sz="1800" i="1">
                        <a:latin typeface="Cambria Math" panose="02040503050406030204" pitchFamily="18" charset="0"/>
                      </a:rPr>
                      <m:t>𝑘</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𝐻𝑧</m:t>
                        </m:r>
                      </m:e>
                    </m:d>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2</m:t>
                        </m:r>
                      </m:sub>
                    </m:sSub>
                    <m:r>
                      <a:rPr lang="en-US" sz="1800" i="1">
                        <a:latin typeface="Cambria Math" panose="02040503050406030204" pitchFamily="18" charset="0"/>
                      </a:rPr>
                      <m:t>&lt;4</m:t>
                    </m:r>
                    <m:r>
                      <a:rPr lang="en-US" sz="1800" b="0" i="1" smtClean="0">
                        <a:latin typeface="Cambria Math" panose="02040503050406030204" pitchFamily="18" charset="0"/>
                      </a:rPr>
                      <m:t>9</m:t>
                    </m:r>
                    <m:r>
                      <a:rPr lang="en-US" sz="1800" i="1">
                        <a:latin typeface="Cambria Math" panose="02040503050406030204" pitchFamily="18" charset="0"/>
                      </a:rPr>
                      <m:t>𝑘</m:t>
                    </m:r>
                    <m:r>
                      <a:rPr lang="en-US" sz="1800" i="1">
                        <a:latin typeface="Cambria Math" panose="02040503050406030204" pitchFamily="18" charset="0"/>
                      </a:rPr>
                      <m:t>[</m:t>
                    </m:r>
                    <m:r>
                      <a:rPr lang="en-US" sz="1800" i="1">
                        <a:latin typeface="Cambria Math" panose="02040503050406030204" pitchFamily="18" charset="0"/>
                      </a:rPr>
                      <m:t>𝐻𝑧</m:t>
                    </m:r>
                    <m:r>
                      <a:rPr lang="en-US" sz="1800" i="1">
                        <a:latin typeface="Cambria Math" panose="02040503050406030204" pitchFamily="18" charset="0"/>
                      </a:rPr>
                      <m:t>]</m:t>
                    </m:r>
                  </m:oMath>
                </a14:m>
                <a:endParaRPr lang="en-US" sz="1800" dirty="0"/>
              </a:p>
              <a:p>
                <a:pPr lvl="1"/>
                <a:r>
                  <a:rPr lang="en-US" sz="1800" dirty="0"/>
                  <a:t>Speaker 3 - </a:t>
                </a:r>
                <a14:m>
                  <m:oMath xmlns:m="http://schemas.openxmlformats.org/officeDocument/2006/math">
                    <m:r>
                      <a:rPr lang="he-IL" sz="1800" i="1">
                        <a:latin typeface="Cambria Math" panose="02040503050406030204" pitchFamily="18" charset="0"/>
                      </a:rPr>
                      <m:t> </m:t>
                    </m:r>
                    <m:r>
                      <a:rPr lang="en-US" sz="1800" b="0" i="1" smtClean="0">
                        <a:latin typeface="Cambria Math" panose="02040503050406030204" pitchFamily="18" charset="0"/>
                      </a:rPr>
                      <m:t>20</m:t>
                    </m:r>
                    <m:r>
                      <a:rPr lang="en-US" sz="1800" i="1">
                        <a:latin typeface="Cambria Math" panose="02040503050406030204" pitchFamily="18" charset="0"/>
                      </a:rPr>
                      <m:t> </m:t>
                    </m:r>
                    <m:r>
                      <a:rPr lang="en-US" sz="1800" i="1">
                        <a:latin typeface="Cambria Math" panose="02040503050406030204" pitchFamily="18" charset="0"/>
                      </a:rPr>
                      <m:t>𝑘</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𝐻𝑧</m:t>
                        </m:r>
                      </m:e>
                    </m:d>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3</m:t>
                        </m:r>
                      </m:sub>
                    </m:sSub>
                    <m:r>
                      <a:rPr lang="en-US" sz="1800" i="1">
                        <a:latin typeface="Cambria Math" panose="02040503050406030204" pitchFamily="18" charset="0"/>
                      </a:rPr>
                      <m:t>&lt;</m:t>
                    </m:r>
                    <m:r>
                      <a:rPr lang="en-US" sz="1800" b="0" i="1" smtClean="0">
                        <a:latin typeface="Cambria Math" panose="02040503050406030204" pitchFamily="18" charset="0"/>
                      </a:rPr>
                      <m:t>27</m:t>
                    </m:r>
                    <m:r>
                      <a:rPr lang="en-US" sz="1800" i="1">
                        <a:latin typeface="Cambria Math" panose="02040503050406030204" pitchFamily="18" charset="0"/>
                      </a:rPr>
                      <m:t>𝑘</m:t>
                    </m:r>
                    <m:r>
                      <a:rPr lang="en-US" sz="1800" i="1">
                        <a:latin typeface="Cambria Math" panose="02040503050406030204" pitchFamily="18" charset="0"/>
                      </a:rPr>
                      <m:t>[</m:t>
                    </m:r>
                    <m:r>
                      <a:rPr lang="en-US" sz="1800" i="1">
                        <a:latin typeface="Cambria Math" panose="02040503050406030204" pitchFamily="18" charset="0"/>
                      </a:rPr>
                      <m:t>𝐻𝑧</m:t>
                    </m:r>
                    <m:r>
                      <a:rPr lang="en-US" sz="1800" i="1">
                        <a:latin typeface="Cambria Math" panose="02040503050406030204" pitchFamily="18" charset="0"/>
                      </a:rPr>
                      <m:t>]</m:t>
                    </m:r>
                  </m:oMath>
                </a14:m>
                <a:endParaRPr lang="en-US" sz="1800" dirty="0"/>
              </a:p>
              <a:p>
                <a:pPr lvl="1"/>
                <a:r>
                  <a:rPr lang="en-US" sz="1800" dirty="0"/>
                  <a:t>Speaker 4 -  </a:t>
                </a:r>
                <a14:m>
                  <m:oMath xmlns:m="http://schemas.openxmlformats.org/officeDocument/2006/math">
                    <m:r>
                      <a:rPr lang="en-US" sz="1800" b="0" i="1" smtClean="0">
                        <a:latin typeface="Cambria Math" panose="02040503050406030204" pitchFamily="18" charset="0"/>
                      </a:rPr>
                      <m:t>27</m:t>
                    </m:r>
                    <m:r>
                      <a:rPr lang="en-US" sz="1800" i="1">
                        <a:latin typeface="Cambria Math" panose="02040503050406030204" pitchFamily="18" charset="0"/>
                      </a:rPr>
                      <m:t> </m:t>
                    </m:r>
                    <m:r>
                      <a:rPr lang="en-US" sz="1800" i="1">
                        <a:latin typeface="Cambria Math" panose="02040503050406030204" pitchFamily="18" charset="0"/>
                      </a:rPr>
                      <m:t>𝑘</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𝐻𝑧</m:t>
                        </m:r>
                      </m:e>
                    </m:d>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4</m:t>
                        </m:r>
                      </m:sub>
                    </m:sSub>
                    <m:r>
                      <a:rPr lang="en-US" sz="1800" i="1">
                        <a:latin typeface="Cambria Math" panose="02040503050406030204" pitchFamily="18" charset="0"/>
                      </a:rPr>
                      <m:t>&lt;</m:t>
                    </m:r>
                    <m:r>
                      <a:rPr lang="en-US" sz="1800" b="0" i="1" smtClean="0">
                        <a:latin typeface="Cambria Math" panose="02040503050406030204" pitchFamily="18" charset="0"/>
                      </a:rPr>
                      <m:t>34</m:t>
                    </m:r>
                    <m:r>
                      <a:rPr lang="en-US" sz="1800" i="1">
                        <a:latin typeface="Cambria Math" panose="02040503050406030204" pitchFamily="18" charset="0"/>
                      </a:rPr>
                      <m:t>𝑘</m:t>
                    </m:r>
                    <m:r>
                      <a:rPr lang="en-US" sz="1800" i="1">
                        <a:latin typeface="Cambria Math" panose="02040503050406030204" pitchFamily="18" charset="0"/>
                      </a:rPr>
                      <m:t>[</m:t>
                    </m:r>
                    <m:r>
                      <a:rPr lang="en-US" sz="1800" i="1">
                        <a:latin typeface="Cambria Math" panose="02040503050406030204" pitchFamily="18" charset="0"/>
                      </a:rPr>
                      <m:t>𝐻𝑧</m:t>
                    </m:r>
                    <m:r>
                      <a:rPr lang="en-US" sz="1800" i="1">
                        <a:latin typeface="Cambria Math" panose="02040503050406030204" pitchFamily="18" charset="0"/>
                      </a:rPr>
                      <m:t>]</m:t>
                    </m:r>
                  </m:oMath>
                </a14:m>
                <a:endParaRPr lang="en-US" sz="1800" dirty="0"/>
              </a:p>
              <a:p>
                <a:pPr lvl="1"/>
                <a:endParaRPr lang="en-US" sz="1800" dirty="0"/>
              </a:p>
              <a:p>
                <a:pPr lvl="1"/>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905294"/>
                <a:ext cx="10972800" cy="4678385"/>
              </a:xfrm>
              <a:blipFill>
                <a:blip r:embed="rId3"/>
                <a:stretch>
                  <a:fillRect l="-231" t="-135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3992B82-15C3-3B4E-9959-15204DD06BCE}"/>
              </a:ext>
            </a:extLst>
          </p:cNvPr>
          <p:cNvPicPr>
            <a:picLocks noChangeAspect="1"/>
          </p:cNvPicPr>
          <p:nvPr/>
        </p:nvPicPr>
        <p:blipFill>
          <a:blip r:embed="rId4"/>
          <a:stretch>
            <a:fillRect/>
          </a:stretch>
        </p:blipFill>
        <p:spPr>
          <a:xfrm>
            <a:off x="10624295" y="5836454"/>
            <a:ext cx="1262905" cy="729716"/>
          </a:xfrm>
          <a:prstGeom prst="rect">
            <a:avLst/>
          </a:prstGeom>
        </p:spPr>
      </p:pic>
    </p:spTree>
    <p:extLst>
      <p:ext uri="{BB962C8B-B14F-4D97-AF65-F5344CB8AC3E}">
        <p14:creationId xmlns:p14="http://schemas.microsoft.com/office/powerpoint/2010/main" val="38488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56187"/>
            <a:ext cx="10972800" cy="1066800"/>
          </a:xfrm>
        </p:spPr>
        <p:txBody>
          <a:bodyPr/>
          <a:lstStyle/>
          <a:p>
            <a:r>
              <a:rPr lang="en-US" dirty="0"/>
              <a:t>The Problem &amp; setup Definitions</a:t>
            </a:r>
          </a:p>
        </p:txBody>
      </p:sp>
      <p:sp>
        <p:nvSpPr>
          <p:cNvPr id="3" name="Content Placeholder 2"/>
          <p:cNvSpPr>
            <a:spLocks noGrp="1"/>
          </p:cNvSpPr>
          <p:nvPr>
            <p:ph idx="1"/>
          </p:nvPr>
        </p:nvSpPr>
        <p:spPr>
          <a:xfrm>
            <a:off x="609600" y="1905295"/>
            <a:ext cx="10972800" cy="603990"/>
          </a:xfrm>
        </p:spPr>
        <p:txBody>
          <a:bodyPr>
            <a:normAutofit/>
          </a:bodyPr>
          <a:lstStyle/>
          <a:p>
            <a:pPr marL="109728" indent="0">
              <a:buNone/>
            </a:pPr>
            <a:r>
              <a:rPr lang="en-US" dirty="0"/>
              <a:t>Setup scheme: </a:t>
            </a:r>
            <a:endParaRPr lang="en-US" sz="1800" dirty="0"/>
          </a:p>
          <a:p>
            <a:pPr lvl="1"/>
            <a:endParaRPr lang="en-US" sz="1800" dirty="0"/>
          </a:p>
        </p:txBody>
      </p:sp>
      <p:pic>
        <p:nvPicPr>
          <p:cNvPr id="6" name="Picture 5">
            <a:extLst>
              <a:ext uri="{FF2B5EF4-FFF2-40B4-BE49-F238E27FC236}">
                <a16:creationId xmlns:a16="http://schemas.microsoft.com/office/drawing/2014/main" id="{D3992B82-15C3-3B4E-9959-15204DD06BCE}"/>
              </a:ext>
            </a:extLst>
          </p:cNvPr>
          <p:cNvPicPr>
            <a:picLocks noChangeAspect="1"/>
          </p:cNvPicPr>
          <p:nvPr/>
        </p:nvPicPr>
        <p:blipFill>
          <a:blip r:embed="rId3"/>
          <a:stretch>
            <a:fillRect/>
          </a:stretch>
        </p:blipFill>
        <p:spPr>
          <a:xfrm>
            <a:off x="10624295" y="5836454"/>
            <a:ext cx="1262905" cy="729716"/>
          </a:xfrm>
          <a:prstGeom prst="rect">
            <a:avLst/>
          </a:prstGeom>
        </p:spPr>
      </p:pic>
      <p:pic>
        <p:nvPicPr>
          <p:cNvPr id="5" name="Picture 4">
            <a:extLst>
              <a:ext uri="{FF2B5EF4-FFF2-40B4-BE49-F238E27FC236}">
                <a16:creationId xmlns:a16="http://schemas.microsoft.com/office/drawing/2014/main" id="{E08BD3AC-AC02-1544-BF9C-192F256ED6F6}"/>
              </a:ext>
            </a:extLst>
          </p:cNvPr>
          <p:cNvPicPr>
            <a:picLocks noChangeAspect="1"/>
          </p:cNvPicPr>
          <p:nvPr/>
        </p:nvPicPr>
        <p:blipFill>
          <a:blip r:embed="rId4"/>
          <a:stretch>
            <a:fillRect/>
          </a:stretch>
        </p:blipFill>
        <p:spPr>
          <a:xfrm>
            <a:off x="3136428" y="2022987"/>
            <a:ext cx="5390884" cy="4292388"/>
          </a:xfrm>
          <a:prstGeom prst="rect">
            <a:avLst/>
          </a:prstGeom>
        </p:spPr>
      </p:pic>
    </p:spTree>
    <p:extLst>
      <p:ext uri="{BB962C8B-B14F-4D97-AF65-F5344CB8AC3E}">
        <p14:creationId xmlns:p14="http://schemas.microsoft.com/office/powerpoint/2010/main" val="199205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56187"/>
            <a:ext cx="10972800" cy="1066800"/>
          </a:xfrm>
        </p:spPr>
        <p:txBody>
          <a:bodyPr/>
          <a:lstStyle/>
          <a:p>
            <a:r>
              <a:rPr lang="en-US" dirty="0"/>
              <a:t>The Problem &amp; setup Definitions</a:t>
            </a:r>
          </a:p>
        </p:txBody>
      </p:sp>
      <p:sp>
        <p:nvSpPr>
          <p:cNvPr id="3" name="Content Placeholder 2"/>
          <p:cNvSpPr>
            <a:spLocks noGrp="1"/>
          </p:cNvSpPr>
          <p:nvPr>
            <p:ph idx="1"/>
          </p:nvPr>
        </p:nvSpPr>
        <p:spPr>
          <a:xfrm>
            <a:off x="609600" y="1905295"/>
            <a:ext cx="10972800" cy="4293486"/>
          </a:xfrm>
        </p:spPr>
        <p:txBody>
          <a:bodyPr>
            <a:normAutofit/>
          </a:bodyPr>
          <a:lstStyle/>
          <a:p>
            <a:pPr marL="109728" indent="0">
              <a:buNone/>
            </a:pPr>
            <a:endParaRPr lang="en-US" sz="1800" dirty="0"/>
          </a:p>
          <a:p>
            <a:pPr marL="411480" lvl="1" indent="0">
              <a:buNone/>
            </a:pPr>
            <a:r>
              <a:rPr lang="en-US" sz="2800" dirty="0"/>
              <a:t>Hardware we use in the setup:</a:t>
            </a:r>
          </a:p>
          <a:p>
            <a:pPr lvl="1"/>
            <a:r>
              <a:rPr lang="en-US" sz="2200" dirty="0"/>
              <a:t>Ultrasonic Dynamic Speaker </a:t>
            </a:r>
            <a:r>
              <a:rPr lang="en-US" sz="2200" dirty="0" err="1"/>
              <a:t>Vifa</a:t>
            </a:r>
            <a:r>
              <a:rPr lang="en-US" sz="2200" b="1" dirty="0"/>
              <a:t> </a:t>
            </a:r>
            <a:r>
              <a:rPr lang="en-US" sz="2200" dirty="0"/>
              <a:t>of </a:t>
            </a:r>
            <a:r>
              <a:rPr lang="en-US" sz="2200" dirty="0" err="1"/>
              <a:t>Avisoft</a:t>
            </a:r>
            <a:r>
              <a:rPr lang="en-US" sz="2200" dirty="0"/>
              <a:t> </a:t>
            </a:r>
          </a:p>
          <a:p>
            <a:pPr marL="411480" lvl="1" indent="0">
              <a:buNone/>
            </a:pPr>
            <a:endParaRPr lang="en-US" sz="2200" dirty="0"/>
          </a:p>
          <a:p>
            <a:pPr lvl="1"/>
            <a:r>
              <a:rPr lang="en-US" sz="2200" dirty="0" err="1"/>
              <a:t>UltraSoundGate</a:t>
            </a:r>
            <a:r>
              <a:rPr lang="en-US" sz="2200" dirty="0"/>
              <a:t> CM16/CMPA model microphone of </a:t>
            </a:r>
            <a:r>
              <a:rPr lang="en-US" sz="2200" dirty="0" err="1"/>
              <a:t>Avisoft</a:t>
            </a:r>
            <a:endParaRPr lang="en-US" sz="2200" dirty="0"/>
          </a:p>
          <a:p>
            <a:pPr marL="411480" lvl="1" indent="0">
              <a:buNone/>
            </a:pPr>
            <a:r>
              <a:rPr lang="en-US" sz="2200" dirty="0"/>
              <a:t> </a:t>
            </a:r>
          </a:p>
          <a:p>
            <a:pPr lvl="1"/>
            <a:r>
              <a:rPr lang="en-US" sz="2200" dirty="0"/>
              <a:t>NI 6343 X Series Data Acquisition </a:t>
            </a:r>
          </a:p>
          <a:p>
            <a:pPr marL="411480" lvl="1" indent="0">
              <a:buNone/>
            </a:pPr>
            <a:endParaRPr lang="he-IL" sz="2200" dirty="0"/>
          </a:p>
          <a:p>
            <a:pPr lvl="1"/>
            <a:r>
              <a:rPr lang="en-US" sz="2200" dirty="0"/>
              <a:t>Sony Vehicle Amplifier</a:t>
            </a:r>
          </a:p>
        </p:txBody>
      </p:sp>
      <p:pic>
        <p:nvPicPr>
          <p:cNvPr id="6" name="Picture 5">
            <a:extLst>
              <a:ext uri="{FF2B5EF4-FFF2-40B4-BE49-F238E27FC236}">
                <a16:creationId xmlns:a16="http://schemas.microsoft.com/office/drawing/2014/main" id="{D3992B82-15C3-3B4E-9959-15204DD06BCE}"/>
              </a:ext>
            </a:extLst>
          </p:cNvPr>
          <p:cNvPicPr>
            <a:picLocks noChangeAspect="1"/>
          </p:cNvPicPr>
          <p:nvPr/>
        </p:nvPicPr>
        <p:blipFill>
          <a:blip r:embed="rId3"/>
          <a:stretch>
            <a:fillRect/>
          </a:stretch>
        </p:blipFill>
        <p:spPr>
          <a:xfrm>
            <a:off x="10624295" y="5836454"/>
            <a:ext cx="1262905" cy="729716"/>
          </a:xfrm>
          <a:prstGeom prst="rect">
            <a:avLst/>
          </a:prstGeom>
        </p:spPr>
      </p:pic>
      <p:pic>
        <p:nvPicPr>
          <p:cNvPr id="8" name="Picture 7">
            <a:extLst>
              <a:ext uri="{FF2B5EF4-FFF2-40B4-BE49-F238E27FC236}">
                <a16:creationId xmlns:a16="http://schemas.microsoft.com/office/drawing/2014/main" id="{72C64FC5-2D18-BF40-AF70-E191D9D4570F}"/>
              </a:ext>
            </a:extLst>
          </p:cNvPr>
          <p:cNvPicPr>
            <a:picLocks noChangeAspect="1"/>
          </p:cNvPicPr>
          <p:nvPr/>
        </p:nvPicPr>
        <p:blipFill>
          <a:blip r:embed="rId4"/>
          <a:stretch>
            <a:fillRect/>
          </a:stretch>
        </p:blipFill>
        <p:spPr>
          <a:xfrm>
            <a:off x="9049495" y="3260640"/>
            <a:ext cx="1574800" cy="1220470"/>
          </a:xfrm>
          <a:prstGeom prst="rect">
            <a:avLst/>
          </a:prstGeom>
        </p:spPr>
      </p:pic>
      <p:pic>
        <p:nvPicPr>
          <p:cNvPr id="10" name="Picture 9">
            <a:extLst>
              <a:ext uri="{FF2B5EF4-FFF2-40B4-BE49-F238E27FC236}">
                <a16:creationId xmlns:a16="http://schemas.microsoft.com/office/drawing/2014/main" id="{F773078D-CA6E-4144-83EF-0C1DE33317A4}"/>
              </a:ext>
            </a:extLst>
          </p:cNvPr>
          <p:cNvPicPr>
            <a:picLocks noChangeAspect="1"/>
          </p:cNvPicPr>
          <p:nvPr/>
        </p:nvPicPr>
        <p:blipFill>
          <a:blip r:embed="rId5"/>
          <a:stretch>
            <a:fillRect/>
          </a:stretch>
        </p:blipFill>
        <p:spPr>
          <a:xfrm>
            <a:off x="6783324" y="1904423"/>
            <a:ext cx="1160999" cy="1474782"/>
          </a:xfrm>
          <a:prstGeom prst="rect">
            <a:avLst/>
          </a:prstGeom>
        </p:spPr>
      </p:pic>
      <p:pic>
        <p:nvPicPr>
          <p:cNvPr id="11" name="Picture 10">
            <a:extLst>
              <a:ext uri="{FF2B5EF4-FFF2-40B4-BE49-F238E27FC236}">
                <a16:creationId xmlns:a16="http://schemas.microsoft.com/office/drawing/2014/main" id="{A3FCA285-5FBB-1748-8A2A-86BC848A21F5}"/>
              </a:ext>
            </a:extLst>
          </p:cNvPr>
          <p:cNvPicPr>
            <a:picLocks noChangeAspect="1"/>
          </p:cNvPicPr>
          <p:nvPr/>
        </p:nvPicPr>
        <p:blipFill>
          <a:blip r:embed="rId6"/>
          <a:stretch>
            <a:fillRect/>
          </a:stretch>
        </p:blipFill>
        <p:spPr>
          <a:xfrm>
            <a:off x="5846503" y="3929052"/>
            <a:ext cx="2097820" cy="1104116"/>
          </a:xfrm>
          <a:prstGeom prst="rect">
            <a:avLst/>
          </a:prstGeom>
        </p:spPr>
      </p:pic>
      <p:pic>
        <p:nvPicPr>
          <p:cNvPr id="12" name="Picture 11">
            <a:extLst>
              <a:ext uri="{FF2B5EF4-FFF2-40B4-BE49-F238E27FC236}">
                <a16:creationId xmlns:a16="http://schemas.microsoft.com/office/drawing/2014/main" id="{38E8DEC6-78EB-A847-A0CD-F1F968D5548F}"/>
              </a:ext>
            </a:extLst>
          </p:cNvPr>
          <p:cNvPicPr>
            <a:picLocks noChangeAspect="1"/>
          </p:cNvPicPr>
          <p:nvPr/>
        </p:nvPicPr>
        <p:blipFill>
          <a:blip r:embed="rId7"/>
          <a:stretch>
            <a:fillRect/>
          </a:stretch>
        </p:blipFill>
        <p:spPr>
          <a:xfrm>
            <a:off x="4118864" y="5072454"/>
            <a:ext cx="2190132" cy="1527999"/>
          </a:xfrm>
          <a:prstGeom prst="rect">
            <a:avLst/>
          </a:prstGeom>
        </p:spPr>
      </p:pic>
    </p:spTree>
    <p:extLst>
      <p:ext uri="{BB962C8B-B14F-4D97-AF65-F5344CB8AC3E}">
        <p14:creationId xmlns:p14="http://schemas.microsoft.com/office/powerpoint/2010/main" val="159610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923544"/>
            <a:ext cx="10972800" cy="1066800"/>
          </a:xfrm>
        </p:spPr>
        <p:txBody>
          <a:bodyPr/>
          <a:lstStyle/>
          <a:p>
            <a:r>
              <a:rPr lang="en-US" dirty="0"/>
              <a:t>Suggested Algorithms</a:t>
            </a:r>
          </a:p>
        </p:txBody>
      </p:sp>
      <p:sp>
        <p:nvSpPr>
          <p:cNvPr id="6" name="Text Placeholder 5"/>
          <p:cNvSpPr>
            <a:spLocks noGrp="1"/>
          </p:cNvSpPr>
          <p:nvPr>
            <p:ph sz="half" idx="1"/>
          </p:nvPr>
        </p:nvSpPr>
        <p:spPr>
          <a:xfrm>
            <a:off x="609600" y="1911097"/>
            <a:ext cx="5925312" cy="4341875"/>
          </a:xfrm>
        </p:spPr>
        <p:txBody>
          <a:bodyPr>
            <a:normAutofit/>
          </a:bodyPr>
          <a:lstStyle/>
          <a:p>
            <a:pPr marL="109728" indent="0">
              <a:spcBef>
                <a:spcPts val="0"/>
              </a:spcBef>
              <a:buNone/>
            </a:pPr>
            <a:r>
              <a:rPr lang="en-US" sz="2800" u="sng" dirty="0"/>
              <a:t>Choosing the transmitted signal</a:t>
            </a:r>
            <a:endParaRPr lang="en-US" u="sng" dirty="0"/>
          </a:p>
          <a:p>
            <a:pPr>
              <a:spcBef>
                <a:spcPts val="0"/>
              </a:spcBef>
            </a:pPr>
            <a:endParaRPr lang="en-US" dirty="0"/>
          </a:p>
          <a:p>
            <a:pPr>
              <a:spcBef>
                <a:spcPts val="0"/>
              </a:spcBef>
            </a:pPr>
            <a:r>
              <a:rPr lang="en-US" dirty="0"/>
              <a:t>Comparison between 3 signals types:</a:t>
            </a:r>
          </a:p>
          <a:p>
            <a:pPr>
              <a:spcBef>
                <a:spcPts val="0"/>
              </a:spcBef>
            </a:pPr>
            <a:endParaRPr lang="en-US" dirty="0"/>
          </a:p>
          <a:p>
            <a:pPr marL="109728" indent="0">
              <a:spcBef>
                <a:spcPts val="0"/>
              </a:spcBef>
              <a:buNone/>
            </a:pPr>
            <a:endParaRPr lang="en-US" dirty="0"/>
          </a:p>
          <a:p>
            <a:pPr marL="109728" indent="0">
              <a:spcBef>
                <a:spcPts val="0"/>
              </a:spcBef>
              <a:buNone/>
            </a:pPr>
            <a:r>
              <a:rPr lang="en-US" dirty="0"/>
              <a:t>	</a:t>
            </a:r>
          </a:p>
        </p:txBody>
      </p:sp>
      <p:pic>
        <p:nvPicPr>
          <p:cNvPr id="7" name="Picture 6">
            <a:extLst>
              <a:ext uri="{FF2B5EF4-FFF2-40B4-BE49-F238E27FC236}">
                <a16:creationId xmlns:a16="http://schemas.microsoft.com/office/drawing/2014/main" id="{3AE59A08-94DC-8042-90C7-2915AD974F9E}"/>
              </a:ext>
            </a:extLst>
          </p:cNvPr>
          <p:cNvPicPr>
            <a:picLocks noChangeAspect="1"/>
          </p:cNvPicPr>
          <p:nvPr/>
        </p:nvPicPr>
        <p:blipFill>
          <a:blip r:embed="rId2"/>
          <a:stretch>
            <a:fillRect/>
          </a:stretch>
        </p:blipFill>
        <p:spPr>
          <a:xfrm>
            <a:off x="10624295" y="5836454"/>
            <a:ext cx="1262905" cy="729716"/>
          </a:xfrm>
          <a:prstGeom prst="rect">
            <a:avLst/>
          </a:prstGeom>
        </p:spPr>
      </p:pic>
      <p:grpSp>
        <p:nvGrpSpPr>
          <p:cNvPr id="8" name="Group 7">
            <a:extLst>
              <a:ext uri="{FF2B5EF4-FFF2-40B4-BE49-F238E27FC236}">
                <a16:creationId xmlns:a16="http://schemas.microsoft.com/office/drawing/2014/main" id="{787C5239-7D15-F340-9BB0-E65871FC2D57}"/>
              </a:ext>
            </a:extLst>
          </p:cNvPr>
          <p:cNvGrpSpPr/>
          <p:nvPr/>
        </p:nvGrpSpPr>
        <p:grpSpPr>
          <a:xfrm>
            <a:off x="286424" y="3362743"/>
            <a:ext cx="3681046" cy="3223415"/>
            <a:chOff x="0" y="0"/>
            <a:chExt cx="5488940" cy="3506470"/>
          </a:xfrm>
        </p:grpSpPr>
        <p:pic>
          <p:nvPicPr>
            <p:cNvPr id="10" name="Picture 9">
              <a:extLst>
                <a:ext uri="{FF2B5EF4-FFF2-40B4-BE49-F238E27FC236}">
                  <a16:creationId xmlns:a16="http://schemas.microsoft.com/office/drawing/2014/main" id="{C18A4A99-8BA5-B540-9097-D3079BCA9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0" y="0"/>
              <a:ext cx="5457190" cy="3506470"/>
            </a:xfrm>
            <a:prstGeom prst="rect">
              <a:avLst/>
            </a:prstGeom>
          </p:spPr>
        </p:pic>
        <p:sp>
          <p:nvSpPr>
            <p:cNvPr id="11" name="Text Box 2">
              <a:extLst>
                <a:ext uri="{FF2B5EF4-FFF2-40B4-BE49-F238E27FC236}">
                  <a16:creationId xmlns:a16="http://schemas.microsoft.com/office/drawing/2014/main" id="{E9EA2D55-355A-D24F-B53C-CFAF07CAE1DA}"/>
                </a:ext>
              </a:extLst>
            </p:cNvPr>
            <p:cNvSpPr txBox="1"/>
            <p:nvPr/>
          </p:nvSpPr>
          <p:spPr>
            <a:xfrm>
              <a:off x="0" y="1320800"/>
              <a:ext cx="387350" cy="819150"/>
            </a:xfrm>
            <a:prstGeom prst="rect">
              <a:avLst/>
            </a:prstGeom>
            <a:solidFill>
              <a:schemeClr val="lt1"/>
            </a:solidFill>
            <a:ln w="6350">
              <a:noFill/>
            </a:ln>
          </p:spPr>
          <p:txBody>
            <a:bodyPr rot="0" spcFirstLastPara="0" vert="vert270" wrap="square" lIns="91440" tIns="45720" rIns="91440" bIns="45720" numCol="1" spcCol="0" rtlCol="0" fromWordArt="0" anchor="t" anchorCtr="0" forceAA="0" compatLnSpc="1">
              <a:prstTxWarp prst="textNoShape">
                <a:avLst/>
              </a:prstTxWarp>
              <a:noAutofit/>
            </a:bodyPr>
            <a:lstStyle/>
            <a:p>
              <a:pPr>
                <a:spcAft>
                  <a:spcPts val="0"/>
                </a:spcAft>
              </a:pPr>
              <a:r>
                <a:rPr lang="en-US" sz="1200">
                  <a:solidFill>
                    <a:srgbClr val="333399"/>
                  </a:solidFill>
                  <a:effectLst/>
                  <a:latin typeface="Times New Roman" panose="02020603050405020304" pitchFamily="18" charset="0"/>
                  <a:ea typeface="Times New Roman" panose="02020603050405020304" pitchFamily="18" charset="0"/>
                </a:rPr>
                <a:t>Amplitude</a:t>
              </a:r>
            </a:p>
          </p:txBody>
        </p:sp>
      </p:grpSp>
      <p:grpSp>
        <p:nvGrpSpPr>
          <p:cNvPr id="12" name="Group 11">
            <a:extLst>
              <a:ext uri="{FF2B5EF4-FFF2-40B4-BE49-F238E27FC236}">
                <a16:creationId xmlns:a16="http://schemas.microsoft.com/office/drawing/2014/main" id="{4AB430B9-CE3C-D04A-9ABD-7A0AEB5EA25B}"/>
              </a:ext>
            </a:extLst>
          </p:cNvPr>
          <p:cNvGrpSpPr/>
          <p:nvPr/>
        </p:nvGrpSpPr>
        <p:grpSpPr>
          <a:xfrm>
            <a:off x="3988762" y="3414195"/>
            <a:ext cx="3659754" cy="3078480"/>
            <a:chOff x="0" y="0"/>
            <a:chExt cx="5819140" cy="3361690"/>
          </a:xfrm>
        </p:grpSpPr>
        <p:pic>
          <p:nvPicPr>
            <p:cNvPr id="13" name="Picture 12">
              <a:extLst>
                <a:ext uri="{FF2B5EF4-FFF2-40B4-BE49-F238E27FC236}">
                  <a16:creationId xmlns:a16="http://schemas.microsoft.com/office/drawing/2014/main" id="{C29A8779-0EDD-0F43-96B4-0D4FBA4F7B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0"/>
              <a:ext cx="5590540" cy="3361690"/>
            </a:xfrm>
            <a:prstGeom prst="rect">
              <a:avLst/>
            </a:prstGeom>
          </p:spPr>
        </p:pic>
        <p:sp>
          <p:nvSpPr>
            <p:cNvPr id="14" name="Text Box 5">
              <a:extLst>
                <a:ext uri="{FF2B5EF4-FFF2-40B4-BE49-F238E27FC236}">
                  <a16:creationId xmlns:a16="http://schemas.microsoft.com/office/drawing/2014/main" id="{9F2F3207-79F3-3E43-90DB-B9DE63714163}"/>
                </a:ext>
              </a:extLst>
            </p:cNvPr>
            <p:cNvSpPr txBox="1"/>
            <p:nvPr/>
          </p:nvSpPr>
          <p:spPr>
            <a:xfrm>
              <a:off x="0" y="1238250"/>
              <a:ext cx="387350" cy="819150"/>
            </a:xfrm>
            <a:prstGeom prst="rect">
              <a:avLst/>
            </a:prstGeom>
            <a:solidFill>
              <a:schemeClr val="lt1"/>
            </a:solidFill>
            <a:ln w="6350">
              <a:noFill/>
            </a:ln>
          </p:spPr>
          <p:txBody>
            <a:bodyPr rot="0" spcFirstLastPara="0" vert="vert270" wrap="square" lIns="91440" tIns="45720" rIns="91440" bIns="45720" numCol="1" spcCol="0" rtlCol="0" fromWordArt="0" anchor="t" anchorCtr="0" forceAA="0" compatLnSpc="1">
              <a:prstTxWarp prst="textNoShape">
                <a:avLst/>
              </a:prstTxWarp>
              <a:noAutofit/>
            </a:bodyPr>
            <a:lstStyle/>
            <a:p>
              <a:pPr>
                <a:spcAft>
                  <a:spcPts val="0"/>
                </a:spcAft>
              </a:pPr>
              <a:r>
                <a:rPr lang="en-US" sz="1200">
                  <a:solidFill>
                    <a:srgbClr val="333399"/>
                  </a:solidFill>
                  <a:effectLst/>
                  <a:latin typeface="Times New Roman" panose="02020603050405020304" pitchFamily="18" charset="0"/>
                  <a:ea typeface="Times New Roman" panose="02020603050405020304" pitchFamily="18" charset="0"/>
                </a:rPr>
                <a:t>Amplitude</a:t>
              </a:r>
            </a:p>
          </p:txBody>
        </p:sp>
      </p:grpSp>
      <p:sp>
        <p:nvSpPr>
          <p:cNvPr id="2" name="TextBox 1">
            <a:extLst>
              <a:ext uri="{FF2B5EF4-FFF2-40B4-BE49-F238E27FC236}">
                <a16:creationId xmlns:a16="http://schemas.microsoft.com/office/drawing/2014/main" id="{5C21318A-D437-9E4B-8452-7199A0699E03}"/>
              </a:ext>
            </a:extLst>
          </p:cNvPr>
          <p:cNvSpPr txBox="1"/>
          <p:nvPr/>
        </p:nvSpPr>
        <p:spPr>
          <a:xfrm>
            <a:off x="1418105" y="3091830"/>
            <a:ext cx="1633332" cy="369332"/>
          </a:xfrm>
          <a:prstGeom prst="rect">
            <a:avLst/>
          </a:prstGeom>
          <a:noFill/>
        </p:spPr>
        <p:txBody>
          <a:bodyPr wrap="none" rtlCol="0">
            <a:spAutoFit/>
          </a:bodyPr>
          <a:lstStyle/>
          <a:p>
            <a:r>
              <a:rPr lang="en-US" b="1" dirty="0"/>
              <a:t>Up/down chirp</a:t>
            </a:r>
          </a:p>
        </p:txBody>
      </p:sp>
      <p:sp>
        <p:nvSpPr>
          <p:cNvPr id="15" name="TextBox 14">
            <a:extLst>
              <a:ext uri="{FF2B5EF4-FFF2-40B4-BE49-F238E27FC236}">
                <a16:creationId xmlns:a16="http://schemas.microsoft.com/office/drawing/2014/main" id="{A668FF0D-7020-2A4A-B599-049E2621F9EB}"/>
              </a:ext>
            </a:extLst>
          </p:cNvPr>
          <p:cNvSpPr txBox="1"/>
          <p:nvPr/>
        </p:nvSpPr>
        <p:spPr>
          <a:xfrm>
            <a:off x="4597143" y="3052124"/>
            <a:ext cx="2732992" cy="369332"/>
          </a:xfrm>
          <a:prstGeom prst="rect">
            <a:avLst/>
          </a:prstGeom>
          <a:noFill/>
        </p:spPr>
        <p:txBody>
          <a:bodyPr wrap="none" rtlCol="0">
            <a:spAutoFit/>
          </a:bodyPr>
          <a:lstStyle/>
          <a:p>
            <a:r>
              <a:rPr lang="en-US" b="1" dirty="0"/>
              <a:t>Radar chirp (up and down)</a:t>
            </a:r>
          </a:p>
        </p:txBody>
      </p:sp>
      <p:pic>
        <p:nvPicPr>
          <p:cNvPr id="16" name="Picture 15">
            <a:extLst>
              <a:ext uri="{FF2B5EF4-FFF2-40B4-BE49-F238E27FC236}">
                <a16:creationId xmlns:a16="http://schemas.microsoft.com/office/drawing/2014/main" id="{E66727FA-5118-864F-A2C3-1F92975F5A9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648516" y="4946837"/>
            <a:ext cx="2687425" cy="1639321"/>
          </a:xfrm>
          <a:prstGeom prst="rect">
            <a:avLst/>
          </a:prstGeom>
        </p:spPr>
      </p:pic>
      <p:pic>
        <p:nvPicPr>
          <p:cNvPr id="17" name="Picture 16">
            <a:extLst>
              <a:ext uri="{FF2B5EF4-FFF2-40B4-BE49-F238E27FC236}">
                <a16:creationId xmlns:a16="http://schemas.microsoft.com/office/drawing/2014/main" id="{D7753F4D-0F08-6145-BF24-54D71161564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677713" y="3522986"/>
            <a:ext cx="2658228" cy="1455498"/>
          </a:xfrm>
          <a:prstGeom prst="rect">
            <a:avLst/>
          </a:prstGeom>
        </p:spPr>
      </p:pic>
      <p:sp>
        <p:nvSpPr>
          <p:cNvPr id="18" name="TextBox 17">
            <a:extLst>
              <a:ext uri="{FF2B5EF4-FFF2-40B4-BE49-F238E27FC236}">
                <a16:creationId xmlns:a16="http://schemas.microsoft.com/office/drawing/2014/main" id="{FFBD8714-59F2-0644-A8D3-BEE21069BFCA}"/>
              </a:ext>
            </a:extLst>
          </p:cNvPr>
          <p:cNvSpPr txBox="1"/>
          <p:nvPr/>
        </p:nvSpPr>
        <p:spPr>
          <a:xfrm>
            <a:off x="7648516" y="3099258"/>
            <a:ext cx="2723759" cy="369332"/>
          </a:xfrm>
          <a:prstGeom prst="rect">
            <a:avLst/>
          </a:prstGeom>
          <a:noFill/>
        </p:spPr>
        <p:txBody>
          <a:bodyPr wrap="none" rtlCol="0">
            <a:spAutoFit/>
          </a:bodyPr>
          <a:lstStyle/>
          <a:p>
            <a:r>
              <a:rPr lang="en-US" b="1" dirty="0"/>
              <a:t>BFSK random bit sequence</a:t>
            </a:r>
          </a:p>
        </p:txBody>
      </p:sp>
    </p:spTree>
    <p:extLst>
      <p:ext uri="{BB962C8B-B14F-4D97-AF65-F5344CB8AC3E}">
        <p14:creationId xmlns:p14="http://schemas.microsoft.com/office/powerpoint/2010/main" val="167460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923544"/>
            <a:ext cx="10972800" cy="1066800"/>
          </a:xfrm>
        </p:spPr>
        <p:txBody>
          <a:bodyPr/>
          <a:lstStyle/>
          <a:p>
            <a:r>
              <a:rPr lang="en-US" dirty="0"/>
              <a:t>Suggested Algorithms</a:t>
            </a:r>
          </a:p>
        </p:txBody>
      </p:sp>
      <p:sp>
        <p:nvSpPr>
          <p:cNvPr id="6" name="Text Placeholder 5"/>
          <p:cNvSpPr>
            <a:spLocks noGrp="1"/>
          </p:cNvSpPr>
          <p:nvPr>
            <p:ph sz="half" idx="1"/>
          </p:nvPr>
        </p:nvSpPr>
        <p:spPr>
          <a:xfrm>
            <a:off x="609599" y="1911097"/>
            <a:ext cx="10014695" cy="4341875"/>
          </a:xfrm>
        </p:spPr>
        <p:txBody>
          <a:bodyPr>
            <a:normAutofit/>
          </a:bodyPr>
          <a:lstStyle/>
          <a:p>
            <a:pPr marL="109728" indent="0">
              <a:spcBef>
                <a:spcPts val="0"/>
              </a:spcBef>
              <a:buNone/>
            </a:pPr>
            <a:r>
              <a:rPr lang="en-US" sz="2800" u="sng" dirty="0"/>
              <a:t>Choosing the transmitted signal</a:t>
            </a:r>
            <a:endParaRPr lang="en-US" u="sng" dirty="0"/>
          </a:p>
          <a:p>
            <a:pPr>
              <a:spcBef>
                <a:spcPts val="0"/>
              </a:spcBef>
            </a:pPr>
            <a:endParaRPr lang="en-US" dirty="0"/>
          </a:p>
          <a:p>
            <a:pPr marL="109728" indent="0">
              <a:spcBef>
                <a:spcPts val="0"/>
              </a:spcBef>
              <a:buNone/>
            </a:pPr>
            <a:r>
              <a:rPr lang="en-US" dirty="0"/>
              <a:t>We decided to work with upsweep chirp with Blackman Harris envelop:</a:t>
            </a:r>
          </a:p>
          <a:p>
            <a:pPr lvl="1">
              <a:spcBef>
                <a:spcPts val="0"/>
              </a:spcBef>
            </a:pPr>
            <a:r>
              <a:rPr lang="en-US" dirty="0"/>
              <a:t>Hamming window generates a “click” noise while being transmitted which affected the received signal by the microphone.</a:t>
            </a:r>
          </a:p>
          <a:p>
            <a:pPr lvl="1">
              <a:spcBef>
                <a:spcPts val="0"/>
              </a:spcBef>
            </a:pPr>
            <a:r>
              <a:rPr lang="en-US" dirty="0"/>
              <a:t> Linear-Diagonal window, although the maximum peak is much higher compared to the other windows, we noticed that the autocorrelation is equal to the cross-correlation between two different speaker’s signals. </a:t>
            </a:r>
          </a:p>
          <a:p>
            <a:pPr lvl="1">
              <a:spcBef>
                <a:spcPts val="0"/>
              </a:spcBef>
            </a:pPr>
            <a:r>
              <a:rPr lang="en-US" dirty="0"/>
              <a:t>Blackman-Harris window has an almost zero cross correlation, and a good autocorrelation.</a:t>
            </a:r>
          </a:p>
          <a:p>
            <a:pPr lvl="1">
              <a:spcBef>
                <a:spcPts val="0"/>
              </a:spcBef>
            </a:pPr>
            <a:r>
              <a:rPr lang="en-US" dirty="0"/>
              <a:t>Upchirp and downchirp gave the same results. </a:t>
            </a:r>
          </a:p>
          <a:p>
            <a:pPr lvl="1">
              <a:spcBef>
                <a:spcPts val="0"/>
              </a:spcBef>
            </a:pPr>
            <a:r>
              <a:rPr lang="en-US" dirty="0"/>
              <a:t>The up-down chirp yielded a much thicker lobe, which means a less distinguishable maximum peak. </a:t>
            </a:r>
          </a:p>
          <a:p>
            <a:pPr lvl="1">
              <a:spcBef>
                <a:spcPts val="0"/>
              </a:spcBef>
            </a:pPr>
            <a:r>
              <a:rPr lang="en-US" dirty="0"/>
              <a:t>The digital signal shows good theoretical performance and we test it too.</a:t>
            </a:r>
          </a:p>
          <a:p>
            <a:pPr marL="411480" lvl="1" indent="0">
              <a:spcBef>
                <a:spcPts val="0"/>
              </a:spcBef>
              <a:buNone/>
            </a:pPr>
            <a:endParaRPr lang="en-US" dirty="0"/>
          </a:p>
        </p:txBody>
      </p:sp>
      <p:pic>
        <p:nvPicPr>
          <p:cNvPr id="7" name="Picture 6">
            <a:extLst>
              <a:ext uri="{FF2B5EF4-FFF2-40B4-BE49-F238E27FC236}">
                <a16:creationId xmlns:a16="http://schemas.microsoft.com/office/drawing/2014/main" id="{3AE59A08-94DC-8042-90C7-2915AD974F9E}"/>
              </a:ext>
            </a:extLst>
          </p:cNvPr>
          <p:cNvPicPr>
            <a:picLocks noChangeAspect="1"/>
          </p:cNvPicPr>
          <p:nvPr/>
        </p:nvPicPr>
        <p:blipFill>
          <a:blip r:embed="rId2"/>
          <a:stretch>
            <a:fillRect/>
          </a:stretch>
        </p:blipFill>
        <p:spPr>
          <a:xfrm>
            <a:off x="10624295" y="5836454"/>
            <a:ext cx="1262905" cy="729716"/>
          </a:xfrm>
          <a:prstGeom prst="rect">
            <a:avLst/>
          </a:prstGeom>
        </p:spPr>
      </p:pic>
    </p:spTree>
    <p:extLst>
      <p:ext uri="{BB962C8B-B14F-4D97-AF65-F5344CB8AC3E}">
        <p14:creationId xmlns:p14="http://schemas.microsoft.com/office/powerpoint/2010/main" val="7743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923544"/>
            <a:ext cx="10972800" cy="1066800"/>
          </a:xfrm>
        </p:spPr>
        <p:txBody>
          <a:bodyPr/>
          <a:lstStyle/>
          <a:p>
            <a:r>
              <a:rPr lang="en-US" dirty="0"/>
              <a:t>Suggested Algorithms</a:t>
            </a:r>
          </a:p>
        </p:txBody>
      </p:sp>
      <p:sp>
        <p:nvSpPr>
          <p:cNvPr id="6" name="Text Placeholder 5"/>
          <p:cNvSpPr>
            <a:spLocks noGrp="1"/>
          </p:cNvSpPr>
          <p:nvPr>
            <p:ph sz="half" idx="1"/>
          </p:nvPr>
        </p:nvSpPr>
        <p:spPr>
          <a:xfrm>
            <a:off x="609600" y="1911097"/>
            <a:ext cx="5925312" cy="4341875"/>
          </a:xfrm>
        </p:spPr>
        <p:txBody>
          <a:bodyPr>
            <a:normAutofit/>
          </a:bodyPr>
          <a:lstStyle/>
          <a:p>
            <a:pPr marL="109728" indent="0">
              <a:spcBef>
                <a:spcPts val="0"/>
              </a:spcBef>
              <a:buNone/>
            </a:pPr>
            <a:r>
              <a:rPr lang="en-US" sz="2800" u="sng" dirty="0"/>
              <a:t>Time of Arrival Detector</a:t>
            </a:r>
            <a:r>
              <a:rPr lang="en-US" u="sng" dirty="0"/>
              <a:t>	</a:t>
            </a:r>
          </a:p>
          <a:p>
            <a:pPr>
              <a:spcBef>
                <a:spcPts val="0"/>
              </a:spcBef>
            </a:pPr>
            <a:endParaRPr lang="en-US" dirty="0"/>
          </a:p>
          <a:p>
            <a:pPr>
              <a:spcBef>
                <a:spcPts val="0"/>
              </a:spcBef>
            </a:pPr>
            <a:r>
              <a:rPr lang="en-US" dirty="0"/>
              <a:t>Filtering the record signal for each speaker BW</a:t>
            </a:r>
          </a:p>
          <a:p>
            <a:pPr>
              <a:spcBef>
                <a:spcPts val="0"/>
              </a:spcBef>
            </a:pPr>
            <a:r>
              <a:rPr lang="en-US" dirty="0"/>
              <a:t>Cross correlation with expected signal.</a:t>
            </a:r>
          </a:p>
          <a:p>
            <a:pPr>
              <a:spcBef>
                <a:spcPts val="0"/>
              </a:spcBef>
            </a:pPr>
            <a:r>
              <a:rPr lang="en-US" dirty="0"/>
              <a:t>Find main peaks in order to define timestamp. </a:t>
            </a:r>
          </a:p>
          <a:p>
            <a:pPr>
              <a:spcBef>
                <a:spcPts val="0"/>
              </a:spcBef>
            </a:pPr>
            <a:r>
              <a:rPr lang="en-US" dirty="0"/>
              <a:t>Fine tuning and determine the first significant peak.</a:t>
            </a:r>
          </a:p>
          <a:p>
            <a:pPr>
              <a:spcBef>
                <a:spcPts val="0"/>
              </a:spcBef>
            </a:pPr>
            <a:r>
              <a:rPr lang="en-US" dirty="0"/>
              <a:t>Filtering outliers results with Gaussian model based on TDOA samples.</a:t>
            </a:r>
          </a:p>
          <a:p>
            <a:pPr>
              <a:spcBef>
                <a:spcPts val="0"/>
              </a:spcBef>
            </a:pPr>
            <a:endParaRPr lang="en-US" dirty="0"/>
          </a:p>
          <a:p>
            <a:pPr>
              <a:spcBef>
                <a:spcPts val="0"/>
              </a:spcBef>
            </a:pPr>
            <a:endParaRPr lang="en-US" dirty="0"/>
          </a:p>
          <a:p>
            <a:pPr marL="566928" indent="-457200">
              <a:spcBef>
                <a:spcPts val="0"/>
              </a:spcBef>
              <a:buFont typeface="+mj-lt"/>
              <a:buAutoNum type="arabicPeriod"/>
            </a:pPr>
            <a:endParaRPr lang="en-US" dirty="0"/>
          </a:p>
          <a:p>
            <a:pPr marL="109728" indent="0">
              <a:spcBef>
                <a:spcPts val="0"/>
              </a:spcBef>
              <a:buNone/>
            </a:pPr>
            <a:r>
              <a:rPr lang="en-US" dirty="0"/>
              <a:t>	</a:t>
            </a:r>
          </a:p>
        </p:txBody>
      </p:sp>
      <p:pic>
        <p:nvPicPr>
          <p:cNvPr id="7" name="Picture 6">
            <a:extLst>
              <a:ext uri="{FF2B5EF4-FFF2-40B4-BE49-F238E27FC236}">
                <a16:creationId xmlns:a16="http://schemas.microsoft.com/office/drawing/2014/main" id="{3AE59A08-94DC-8042-90C7-2915AD974F9E}"/>
              </a:ext>
            </a:extLst>
          </p:cNvPr>
          <p:cNvPicPr>
            <a:picLocks noChangeAspect="1"/>
          </p:cNvPicPr>
          <p:nvPr/>
        </p:nvPicPr>
        <p:blipFill>
          <a:blip r:embed="rId2"/>
          <a:stretch>
            <a:fillRect/>
          </a:stretch>
        </p:blipFill>
        <p:spPr>
          <a:xfrm>
            <a:off x="10624295" y="5836454"/>
            <a:ext cx="1262905" cy="729716"/>
          </a:xfrm>
          <a:prstGeom prst="rect">
            <a:avLst/>
          </a:prstGeom>
        </p:spPr>
      </p:pic>
      <p:pic>
        <p:nvPicPr>
          <p:cNvPr id="5" name="Picture 4">
            <a:extLst>
              <a:ext uri="{FF2B5EF4-FFF2-40B4-BE49-F238E27FC236}">
                <a16:creationId xmlns:a16="http://schemas.microsoft.com/office/drawing/2014/main" id="{5384B4A3-3AE5-1740-B9AF-FC31A1E5FA6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20612" y="1990344"/>
            <a:ext cx="5576316" cy="3642360"/>
          </a:xfrm>
          <a:prstGeom prst="rect">
            <a:avLst/>
          </a:prstGeom>
        </p:spPr>
      </p:pic>
    </p:spTree>
    <p:extLst>
      <p:ext uri="{BB962C8B-B14F-4D97-AF65-F5344CB8AC3E}">
        <p14:creationId xmlns:p14="http://schemas.microsoft.com/office/powerpoint/2010/main" val="180379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presentation</Template>
  <TotalTime>3928</TotalTime>
  <Words>1482</Words>
  <Application>Microsoft Macintosh PowerPoint</Application>
  <PresentationFormat>Widescreen</PresentationFormat>
  <Paragraphs>258</Paragraphs>
  <Slides>24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Cambria Math</vt:lpstr>
      <vt:lpstr>Georgia</vt:lpstr>
      <vt:lpstr>Gisha</vt:lpstr>
      <vt:lpstr>Times New Roman</vt:lpstr>
      <vt:lpstr>Wingdings 2</vt:lpstr>
      <vt:lpstr>Training presentation</vt:lpstr>
      <vt:lpstr>Ultrasound localization system</vt:lpstr>
      <vt:lpstr>Outline </vt:lpstr>
      <vt:lpstr>Motivation</vt:lpstr>
      <vt:lpstr>The Problem &amp; setup Definitions</vt:lpstr>
      <vt:lpstr>The Problem &amp; setup Definitions</vt:lpstr>
      <vt:lpstr>The Problem &amp; setup Definitions</vt:lpstr>
      <vt:lpstr>Suggested Algorithms</vt:lpstr>
      <vt:lpstr>Suggested Algorithms</vt:lpstr>
      <vt:lpstr>Suggested Algorithms</vt:lpstr>
      <vt:lpstr>Suggested Algorithms</vt:lpstr>
      <vt:lpstr>Suggested Algorithms</vt:lpstr>
      <vt:lpstr>Difficulties</vt:lpstr>
      <vt:lpstr>Results</vt:lpstr>
      <vt:lpstr>Results</vt:lpstr>
      <vt:lpstr>Results</vt:lpstr>
      <vt:lpstr>Results</vt:lpstr>
      <vt:lpstr>Results</vt:lpstr>
      <vt:lpstr>Results</vt:lpstr>
      <vt:lpstr>Results</vt:lpstr>
      <vt:lpstr>Results – Digital signal</vt:lpstr>
      <vt:lpstr>Results – Digital signal</vt:lpstr>
      <vt:lpstr>Results – Digital signal</vt:lpstr>
      <vt:lpstr>Conclusions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 – means algorithm</dc:title>
  <dc:creator>Microsoft Office User</dc:creator>
  <cp:lastModifiedBy>Roi Toledano</cp:lastModifiedBy>
  <cp:revision>59</cp:revision>
  <dcterms:created xsi:type="dcterms:W3CDTF">2018-04-28T09:34:13Z</dcterms:created>
  <dcterms:modified xsi:type="dcterms:W3CDTF">2019-01-07T17:39:31Z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